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1" r:id="rId2"/>
    <p:sldId id="282" r:id="rId3"/>
    <p:sldId id="305" r:id="rId4"/>
    <p:sldId id="285" r:id="rId5"/>
    <p:sldId id="288" r:id="rId6"/>
    <p:sldId id="287" r:id="rId7"/>
    <p:sldId id="275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8" r:id="rId16"/>
    <p:sldId id="299" r:id="rId17"/>
    <p:sldId id="300" r:id="rId18"/>
    <p:sldId id="302" r:id="rId19"/>
    <p:sldId id="304" r:id="rId20"/>
    <p:sldId id="307" r:id="rId21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>
          <p15:clr>
            <a:srgbClr val="A4A3A4"/>
          </p15:clr>
        </p15:guide>
        <p15:guide id="2" orient="horz" pos="1258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pos="2880">
          <p15:clr>
            <a:srgbClr val="A4A3A4"/>
          </p15:clr>
        </p15:guide>
        <p15:guide id="5" pos="52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BF9D"/>
    <a:srgbClr val="29BCAC"/>
    <a:srgbClr val="F86C79"/>
    <a:srgbClr val="FFEFE1"/>
    <a:srgbClr val="C6A8F2"/>
    <a:srgbClr val="E6E6E6"/>
    <a:srgbClr val="FFE593"/>
    <a:srgbClr val="FBFAE9"/>
    <a:srgbClr val="395459"/>
    <a:srgbClr val="568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>
      <p:cViewPr varScale="1">
        <p:scale>
          <a:sx n="73" d="100"/>
          <a:sy n="73" d="100"/>
        </p:scale>
        <p:origin x="1236" y="66"/>
      </p:cViewPr>
      <p:guideLst>
        <p:guide orient="horz" pos="1026"/>
        <p:guide orient="horz" pos="1258"/>
        <p:guide orient="horz" pos="1570"/>
        <p:guide pos="2880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0" y="0"/>
            <a:ext cx="9144000" cy="642938"/>
          </a:xfrm>
          <a:prstGeom prst="rect">
            <a:avLst/>
          </a:prstGeom>
          <a:solidFill>
            <a:schemeClr val="bg1">
              <a:alpha val="6392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图片 7" descr="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图片 5" descr="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28938" cy="635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图片 6" descr="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643313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图片 10" descr="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4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图片 11" descr="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图片 9" descr="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图片 12" descr="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0"/>
            <a:ext cx="1143000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图片 8" descr="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图片 13" descr="1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72125"/>
            <a:ext cx="45720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2339975" y="1123950"/>
            <a:ext cx="6403975" cy="8953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2060575"/>
            <a:ext cx="6400800" cy="6937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r"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747185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9215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7475"/>
            <a:ext cx="2058988" cy="5245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475"/>
            <a:ext cx="6029325" cy="5245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192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5986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3418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8366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8366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9667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629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819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90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949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83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14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矩形 5"/>
          <p:cNvSpPr>
            <a:spLocks noChangeArrowheads="1"/>
          </p:cNvSpPr>
          <p:nvPr/>
        </p:nvSpPr>
        <p:spPr bwMode="auto">
          <a:xfrm>
            <a:off x="0" y="0"/>
            <a:ext cx="9144000" cy="642938"/>
          </a:xfrm>
          <a:prstGeom prst="rect">
            <a:avLst/>
          </a:prstGeom>
          <a:solidFill>
            <a:schemeClr val="bg1">
              <a:alpha val="6392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02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7475"/>
            <a:ext cx="82296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8366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SimHei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119"/>
          <p:cNvGrpSpPr/>
          <p:nvPr/>
        </p:nvGrpSpPr>
        <p:grpSpPr>
          <a:xfrm>
            <a:off x="0" y="-27384"/>
            <a:ext cx="9144000" cy="6885384"/>
            <a:chOff x="302244" y="412936"/>
            <a:chExt cx="8539512" cy="6032128"/>
          </a:xfrm>
        </p:grpSpPr>
        <p:grpSp>
          <p:nvGrpSpPr>
            <p:cNvPr id="7" name="Group 6"/>
            <p:cNvGrpSpPr/>
            <p:nvPr/>
          </p:nvGrpSpPr>
          <p:grpSpPr>
            <a:xfrm>
              <a:off x="302244" y="412936"/>
              <a:ext cx="8539512" cy="6032128"/>
              <a:chOff x="302244" y="412936"/>
              <a:chExt cx="8539512" cy="6032128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244" y="412936"/>
                <a:ext cx="8539512" cy="6032128"/>
              </a:xfrm>
              <a:prstGeom prst="rect">
                <a:avLst/>
              </a:prstGeom>
            </p:spPr>
          </p:pic>
          <p:sp>
            <p:nvSpPr>
              <p:cNvPr id="22" name="Freeform 21"/>
              <p:cNvSpPr/>
              <p:nvPr/>
            </p:nvSpPr>
            <p:spPr>
              <a:xfrm>
                <a:off x="302244" y="412936"/>
                <a:ext cx="8539512" cy="6032128"/>
              </a:xfrm>
              <a:custGeom>
                <a:avLst/>
                <a:gdLst/>
                <a:ahLst/>
                <a:cxnLst/>
                <a:rect l="0" t="0" r="0" b="0"/>
                <a:pathLst>
                  <a:path w="8539512" h="6032128">
                    <a:moveTo>
                      <a:pt x="0" y="0"/>
                    </a:moveTo>
                    <a:lnTo>
                      <a:pt x="8539512" y="0"/>
                    </a:lnTo>
                    <a:lnTo>
                      <a:pt x="8539512" y="6032128"/>
                    </a:lnTo>
                    <a:lnTo>
                      <a:pt x="0" y="60321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61000"/>
                </a:srgbClr>
              </a:solidFill>
              <a:ln w="7600" cap="flat">
                <a:noFill/>
                <a:bevel/>
              </a:ln>
            </p:spPr>
          </p:sp>
        </p:grpSp>
        <p:sp>
          <p:nvSpPr>
            <p:cNvPr id="9" name="Freeform 8"/>
            <p:cNvSpPr/>
            <p:nvPr/>
          </p:nvSpPr>
          <p:spPr>
            <a:xfrm>
              <a:off x="1951752" y="2048061"/>
              <a:ext cx="5240496" cy="1708358"/>
            </a:xfrm>
            <a:custGeom>
              <a:avLst/>
              <a:gdLst/>
              <a:ahLst/>
              <a:cxnLst/>
              <a:rect l="0" t="0" r="0" b="0"/>
              <a:pathLst>
                <a:path w="5240496" h="2137287">
                  <a:moveTo>
                    <a:pt x="0" y="0"/>
                  </a:moveTo>
                  <a:lnTo>
                    <a:pt x="5240496" y="0"/>
                  </a:lnTo>
                  <a:lnTo>
                    <a:pt x="5240496" y="2137287"/>
                  </a:lnTo>
                  <a:lnTo>
                    <a:pt x="0" y="21372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800" cap="flat">
              <a:solidFill>
                <a:srgbClr val="FFFFFF">
                  <a:alpha val="50000"/>
                </a:srgbClr>
              </a:solidFill>
              <a:bevel/>
            </a:ln>
          </p:spPr>
        </p:sp>
        <p:sp>
          <p:nvSpPr>
            <p:cNvPr id="11" name="Freeform 10"/>
            <p:cNvSpPr/>
            <p:nvPr/>
          </p:nvSpPr>
          <p:spPr>
            <a:xfrm>
              <a:off x="7652584" y="597155"/>
              <a:ext cx="735224" cy="644580"/>
            </a:xfrm>
            <a:custGeom>
              <a:avLst/>
              <a:gdLst/>
              <a:ahLst/>
              <a:cxnLst/>
              <a:rect l="0" t="0" r="0" b="0"/>
              <a:pathLst>
                <a:path w="735224" h="644580">
                  <a:moveTo>
                    <a:pt x="543864" y="0"/>
                  </a:moveTo>
                  <a:lnTo>
                    <a:pt x="0" y="151074"/>
                  </a:lnTo>
                  <a:lnTo>
                    <a:pt x="735224" y="644580"/>
                  </a:lnTo>
                  <a:lnTo>
                    <a:pt x="543864" y="0"/>
                  </a:lnTo>
                  <a:close/>
                </a:path>
              </a:pathLst>
            </a:custGeom>
            <a:solidFill>
              <a:srgbClr val="FFFFFF">
                <a:alpha val="19000"/>
              </a:srgbClr>
            </a:solidFill>
            <a:ln w="7600" cap="flat">
              <a:noFill/>
              <a:bevel/>
            </a:ln>
          </p:spPr>
        </p:sp>
        <p:sp>
          <p:nvSpPr>
            <p:cNvPr id="12" name="Freeform 11"/>
            <p:cNvSpPr/>
            <p:nvPr/>
          </p:nvSpPr>
          <p:spPr>
            <a:xfrm>
              <a:off x="6305046" y="5556066"/>
              <a:ext cx="689846" cy="500983"/>
            </a:xfrm>
            <a:custGeom>
              <a:avLst/>
              <a:gdLst/>
              <a:ahLst/>
              <a:cxnLst/>
              <a:rect l="0" t="0" r="0" b="0"/>
              <a:pathLst>
                <a:path w="689846" h="500983">
                  <a:moveTo>
                    <a:pt x="689846" y="0"/>
                  </a:moveTo>
                  <a:lnTo>
                    <a:pt x="0" y="93539"/>
                  </a:lnTo>
                  <a:lnTo>
                    <a:pt x="378386" y="500983"/>
                  </a:lnTo>
                  <a:lnTo>
                    <a:pt x="689846" y="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7600" cap="flat">
              <a:noFill/>
              <a:bevel/>
            </a:ln>
          </p:spPr>
        </p:sp>
        <p:sp>
          <p:nvSpPr>
            <p:cNvPr id="13" name="Freeform 12"/>
            <p:cNvSpPr/>
            <p:nvPr/>
          </p:nvSpPr>
          <p:spPr>
            <a:xfrm>
              <a:off x="4040605" y="4634868"/>
              <a:ext cx="356036" cy="321154"/>
            </a:xfrm>
            <a:custGeom>
              <a:avLst/>
              <a:gdLst/>
              <a:ahLst/>
              <a:cxnLst/>
              <a:rect l="0" t="0" r="0" b="0"/>
              <a:pathLst>
                <a:path w="356036" h="321154">
                  <a:moveTo>
                    <a:pt x="340406" y="0"/>
                  </a:moveTo>
                  <a:lnTo>
                    <a:pt x="0" y="151074"/>
                  </a:lnTo>
                  <a:lnTo>
                    <a:pt x="356036" y="321154"/>
                  </a:lnTo>
                  <a:lnTo>
                    <a:pt x="340406" y="0"/>
                  </a:lnTo>
                  <a:close/>
                </a:path>
              </a:pathLst>
            </a:custGeom>
            <a:solidFill>
              <a:srgbClr val="FFFFFF">
                <a:alpha val="19000"/>
              </a:srgbClr>
            </a:solidFill>
            <a:ln w="7600" cap="flat">
              <a:noFill/>
              <a:bevel/>
            </a:ln>
          </p:spPr>
        </p:sp>
        <p:sp>
          <p:nvSpPr>
            <p:cNvPr id="14" name="Freeform 13"/>
            <p:cNvSpPr/>
            <p:nvPr/>
          </p:nvSpPr>
          <p:spPr>
            <a:xfrm>
              <a:off x="666207" y="3473045"/>
              <a:ext cx="735221" cy="443233"/>
            </a:xfrm>
            <a:custGeom>
              <a:avLst/>
              <a:gdLst/>
              <a:ahLst/>
              <a:cxnLst/>
              <a:rect l="0" t="0" r="0" b="0"/>
              <a:pathLst>
                <a:path w="735221" h="443233">
                  <a:moveTo>
                    <a:pt x="735221" y="0"/>
                  </a:moveTo>
                  <a:lnTo>
                    <a:pt x="0" y="225024"/>
                  </a:lnTo>
                  <a:lnTo>
                    <a:pt x="524807" y="443233"/>
                  </a:lnTo>
                  <a:lnTo>
                    <a:pt x="735221" y="0"/>
                  </a:lnTo>
                  <a:close/>
                </a:path>
              </a:pathLst>
            </a:custGeom>
            <a:solidFill>
              <a:srgbClr val="FFFFFF">
                <a:alpha val="18000"/>
              </a:srgbClr>
            </a:solidFill>
            <a:ln w="7600" cap="flat">
              <a:noFill/>
              <a:bevel/>
            </a:ln>
          </p:spPr>
        </p:sp>
        <p:sp>
          <p:nvSpPr>
            <p:cNvPr id="15" name="Freeform 14"/>
            <p:cNvSpPr/>
            <p:nvPr/>
          </p:nvSpPr>
          <p:spPr>
            <a:xfrm>
              <a:off x="1598196" y="5912649"/>
              <a:ext cx="431224" cy="366451"/>
            </a:xfrm>
            <a:custGeom>
              <a:avLst/>
              <a:gdLst/>
              <a:ahLst/>
              <a:cxnLst/>
              <a:rect l="0" t="0" r="0" b="0"/>
              <a:pathLst>
                <a:path w="431224" h="366451">
                  <a:moveTo>
                    <a:pt x="431224" y="0"/>
                  </a:moveTo>
                  <a:lnTo>
                    <a:pt x="0" y="107809"/>
                  </a:lnTo>
                  <a:lnTo>
                    <a:pt x="370046" y="366451"/>
                  </a:lnTo>
                  <a:lnTo>
                    <a:pt x="431224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7600" cap="flat">
              <a:noFill/>
              <a:bevel/>
            </a:ln>
          </p:spPr>
        </p:sp>
        <p:sp>
          <p:nvSpPr>
            <p:cNvPr id="16" name="Freeform 15"/>
            <p:cNvSpPr/>
            <p:nvPr/>
          </p:nvSpPr>
          <p:spPr>
            <a:xfrm>
              <a:off x="3247733" y="1998927"/>
              <a:ext cx="397673" cy="288800"/>
            </a:xfrm>
            <a:custGeom>
              <a:avLst/>
              <a:gdLst/>
              <a:ahLst/>
              <a:cxnLst/>
              <a:rect l="0" t="0" r="0" b="0"/>
              <a:pathLst>
                <a:path w="397673" h="288800">
                  <a:moveTo>
                    <a:pt x="397673" y="0"/>
                  </a:moveTo>
                  <a:lnTo>
                    <a:pt x="0" y="53922"/>
                  </a:lnTo>
                  <a:lnTo>
                    <a:pt x="218127" y="288800"/>
                  </a:lnTo>
                  <a:lnTo>
                    <a:pt x="397673" y="0"/>
                  </a:ln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 w="7600" cap="flat">
              <a:noFill/>
              <a:bevel/>
            </a:ln>
          </p:spPr>
        </p:sp>
        <p:sp>
          <p:nvSpPr>
            <p:cNvPr id="17" name="Freeform 16"/>
            <p:cNvSpPr/>
            <p:nvPr/>
          </p:nvSpPr>
          <p:spPr>
            <a:xfrm>
              <a:off x="8584574" y="4300111"/>
              <a:ext cx="257181" cy="382805"/>
            </a:xfrm>
            <a:custGeom>
              <a:avLst/>
              <a:gdLst/>
              <a:ahLst/>
              <a:cxnLst/>
              <a:rect l="0" t="0" r="0" b="0"/>
              <a:pathLst>
                <a:path w="257181" h="382805">
                  <a:moveTo>
                    <a:pt x="249257" y="0"/>
                  </a:moveTo>
                  <a:lnTo>
                    <a:pt x="0" y="90290"/>
                  </a:lnTo>
                  <a:lnTo>
                    <a:pt x="89685" y="382805"/>
                  </a:lnTo>
                  <a:lnTo>
                    <a:pt x="257181" y="113389"/>
                  </a:lnTo>
                  <a:lnTo>
                    <a:pt x="249257" y="0"/>
                  </a:ln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 w="7600" cap="flat">
              <a:noFill/>
              <a:bevel/>
            </a:ln>
          </p:spPr>
        </p:sp>
        <p:sp>
          <p:nvSpPr>
            <p:cNvPr id="18" name="Freeform 17"/>
            <p:cNvSpPr/>
            <p:nvPr/>
          </p:nvSpPr>
          <p:spPr>
            <a:xfrm>
              <a:off x="5553010" y="3473047"/>
              <a:ext cx="283035" cy="312463"/>
            </a:xfrm>
            <a:custGeom>
              <a:avLst/>
              <a:gdLst/>
              <a:ahLst/>
              <a:cxnLst/>
              <a:rect l="0" t="0" r="0" b="0"/>
              <a:pathLst>
                <a:path w="283035" h="312463">
                  <a:moveTo>
                    <a:pt x="283035" y="0"/>
                  </a:moveTo>
                  <a:lnTo>
                    <a:pt x="0" y="199172"/>
                  </a:lnTo>
                  <a:lnTo>
                    <a:pt x="256828" y="312463"/>
                  </a:lnTo>
                  <a:lnTo>
                    <a:pt x="283035" y="0"/>
                  </a:lnTo>
                  <a:close/>
                </a:path>
              </a:pathLst>
            </a:custGeom>
            <a:solidFill>
              <a:srgbClr val="FFFFFF">
                <a:alpha val="8000"/>
              </a:srgbClr>
            </a:solidFill>
            <a:ln w="7600" cap="flat">
              <a:noFill/>
              <a:bevel/>
            </a:ln>
          </p:spPr>
        </p:sp>
        <p:sp>
          <p:nvSpPr>
            <p:cNvPr id="19" name="Freeform 18"/>
            <p:cNvSpPr/>
            <p:nvPr/>
          </p:nvSpPr>
          <p:spPr>
            <a:xfrm>
              <a:off x="1690974" y="412943"/>
              <a:ext cx="411637" cy="381357"/>
            </a:xfrm>
            <a:custGeom>
              <a:avLst/>
              <a:gdLst/>
              <a:ahLst/>
              <a:cxnLst/>
              <a:rect l="0" t="0" r="0" b="0"/>
              <a:pathLst>
                <a:path w="411637" h="381357">
                  <a:moveTo>
                    <a:pt x="285755" y="381357"/>
                  </a:moveTo>
                  <a:lnTo>
                    <a:pt x="0" y="73657"/>
                  </a:lnTo>
                  <a:lnTo>
                    <a:pt x="140688" y="0"/>
                  </a:lnTo>
                  <a:lnTo>
                    <a:pt x="411637" y="0"/>
                  </a:lnTo>
                  <a:lnTo>
                    <a:pt x="285755" y="381357"/>
                  </a:lnTo>
                  <a:close/>
                </a:path>
              </a:pathLst>
            </a:custGeom>
            <a:solidFill>
              <a:srgbClr val="FFFFFF">
                <a:alpha val="11000"/>
              </a:srgbClr>
            </a:solidFill>
            <a:ln w="7600" cap="flat">
              <a:noFill/>
              <a:bevel/>
            </a:ln>
          </p:spPr>
        </p:sp>
        <p:sp>
          <p:nvSpPr>
            <p:cNvPr id="20" name="Freeform 19"/>
            <p:cNvSpPr/>
            <p:nvPr/>
          </p:nvSpPr>
          <p:spPr>
            <a:xfrm>
              <a:off x="6953384" y="3471908"/>
              <a:ext cx="335403" cy="313601"/>
            </a:xfrm>
            <a:custGeom>
              <a:avLst/>
              <a:gdLst/>
              <a:ahLst/>
              <a:cxnLst/>
              <a:rect l="0" t="0" r="0" b="0"/>
              <a:pathLst>
                <a:path w="335403" h="313601">
                  <a:moveTo>
                    <a:pt x="335403" y="31536"/>
                  </a:moveTo>
                  <a:lnTo>
                    <a:pt x="0" y="0"/>
                  </a:lnTo>
                  <a:lnTo>
                    <a:pt x="201500" y="313601"/>
                  </a:lnTo>
                  <a:lnTo>
                    <a:pt x="335403" y="31536"/>
                  </a:lnTo>
                  <a:close/>
                </a:path>
              </a:pathLst>
            </a:custGeom>
            <a:solidFill>
              <a:srgbClr val="FFFFFF">
                <a:alpha val="18000"/>
              </a:srgbClr>
            </a:solidFill>
            <a:ln w="7600" cap="flat">
              <a:noFill/>
              <a:bevel/>
            </a:ln>
          </p:spPr>
        </p:sp>
      </p:grp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323850" y="2191171"/>
            <a:ext cx="84963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SimHei" pitchFamily="49" charset="-122"/>
              </a:defRPr>
            </a:lvl9pPr>
          </a:lstStyle>
          <a:p>
            <a:pPr algn="ctr">
              <a:defRPr/>
            </a:pPr>
            <a:r>
              <a:rPr lang="fa-IR" altLang="en-US" sz="4300" kern="0" dirty="0" smtClean="0">
                <a:solidFill>
                  <a:schemeClr val="bg1"/>
                </a:solidFill>
                <a:latin typeface="Arial Narrow" panose="020B0606020202030204" pitchFamily="34" charset="0"/>
                <a:cs typeface="B Farnaz" panose="00000400000000000000" pitchFamily="2" charset="-78"/>
              </a:rPr>
              <a:t>مکانیابی کابری های شهری</a:t>
            </a:r>
            <a:br>
              <a:rPr lang="fa-IR" altLang="en-US" sz="4300" kern="0" dirty="0" smtClean="0">
                <a:solidFill>
                  <a:schemeClr val="bg1"/>
                </a:solidFill>
                <a:latin typeface="Arial Narrow" panose="020B0606020202030204" pitchFamily="34" charset="0"/>
                <a:cs typeface="B Farnaz" panose="00000400000000000000" pitchFamily="2" charset="-78"/>
              </a:rPr>
            </a:br>
            <a:endParaRPr lang="fa-IR" altLang="en-US" sz="4300" kern="0" dirty="0" smtClean="0">
              <a:solidFill>
                <a:schemeClr val="bg1"/>
              </a:solidFill>
              <a:latin typeface="Arial Narrow" panose="020B0606020202030204" pitchFamily="34" charset="0"/>
              <a:cs typeface="B Farnaz" panose="00000400000000000000" pitchFamily="2" charset="-78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276671" y="3851862"/>
            <a:ext cx="4349750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kern="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Farnaz" panose="00000400000000000000" pitchFamily="2" charset="-78"/>
              </a:rPr>
              <a:t>استاد:آقای دکتر عظیمی</a:t>
            </a:r>
          </a:p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kern="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Farnaz" panose="00000400000000000000" pitchFamily="2" charset="-78"/>
              </a:rPr>
              <a:t>دانشجو: ژیلا دهقانی</a:t>
            </a:r>
          </a:p>
          <a:p>
            <a:pPr marL="0" indent="0" algn="ctr" rtl="1">
              <a:lnSpc>
                <a:spcPct val="150000"/>
              </a:lnSpc>
              <a:buNone/>
              <a:defRPr/>
            </a:pPr>
            <a:endParaRPr lang="fa-IR" altLang="en-US" kern="0" dirty="0" smtClean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Farnaz" panose="00000400000000000000" pitchFamily="2" charset="-78"/>
            </a:endParaRPr>
          </a:p>
          <a:p>
            <a:pPr marL="0" indent="0" algn="ctr" rtl="1">
              <a:buNone/>
              <a:defRPr/>
            </a:pPr>
            <a:r>
              <a:rPr lang="fa-IR" altLang="en-US" sz="2500" kern="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Farnaz" panose="00000400000000000000" pitchFamily="2" charset="-78"/>
              </a:rPr>
              <a:t>آذر1397</a:t>
            </a:r>
            <a:endParaRPr lang="fa-IR" altLang="en-US" sz="2500" kern="0" dirty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Farnaz" panose="00000400000000000000" pitchFamily="2" charset="-78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3778445" y="950367"/>
            <a:ext cx="134620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400" kern="0" dirty="0" smtClean="0">
                <a:solidFill>
                  <a:schemeClr val="bg1"/>
                </a:solidFill>
                <a:latin typeface="IranNastaliq" panose="02020505000000020003" pitchFamily="18" charset="0"/>
                <a:ea typeface="Adobe Fangsong Std R" panose="02020400000000000000" pitchFamily="18" charset="-128"/>
                <a:cs typeface="IranNastaliq" panose="02020505000000020003" pitchFamily="18" charset="0"/>
              </a:rPr>
              <a:t>دانشکده معماری و هنر</a:t>
            </a:r>
            <a:endParaRPr lang="fa-IR" altLang="en-US" sz="1400" kern="0" dirty="0">
              <a:solidFill>
                <a:schemeClr val="bg1"/>
              </a:solidFill>
              <a:latin typeface="IranNastaliq" panose="02020505000000020003" pitchFamily="18" charset="0"/>
              <a:ea typeface="Adobe Fangsong Std R" panose="02020400000000000000" pitchFamily="18" charset="-128"/>
              <a:cs typeface="IranNastaliq" panose="02020505000000020003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010" y="1783"/>
            <a:ext cx="1501071" cy="106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0"/>
            <a:ext cx="5004048" cy="6858000"/>
          </a:xfrm>
          <a:prstGeom prst="rect">
            <a:avLst/>
          </a:prstGeom>
          <a:solidFill>
            <a:srgbClr val="29BCAC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004048" y="346348"/>
            <a:ext cx="4176464" cy="106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None/>
              <a:defRPr/>
            </a:pPr>
            <a:r>
              <a:rPr lang="fa-IR" altLang="en-US" b="1" kern="0" dirty="0">
                <a:solidFill>
                  <a:srgbClr val="54B8B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نظریه مکان مرکزی </a:t>
            </a:r>
            <a:r>
              <a:rPr lang="fa-IR" altLang="en-US" b="1" kern="0" dirty="0" smtClean="0">
                <a:solidFill>
                  <a:srgbClr val="54B8B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کریستالر</a:t>
            </a:r>
            <a:endParaRPr lang="fa-IR" altLang="en-US" b="1" kern="0" dirty="0">
              <a:solidFill>
                <a:srgbClr val="54B8B8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5400000">
            <a:off x="2375756" y="-1005036"/>
            <a:ext cx="4392488" cy="9144000"/>
          </a:xfrm>
          <a:prstGeom prst="rect">
            <a:avLst/>
          </a:prstGeom>
          <a:solidFill>
            <a:srgbClr val="E6E6E6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662433" y="4767060"/>
            <a:ext cx="3302055" cy="1838916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5652121" y="4813643"/>
            <a:ext cx="3240360" cy="174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5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چون مردم با توجه به صرفه اقتصادی به نزدیکترین مرکز مراجعه می کنند، تهیه کنندگان کالا و خدمات از یکدیگر فاصله می گیرند تا مصرف کنندگان بیشتری را جلب کنند 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48" y="332656"/>
            <a:ext cx="3236808" cy="4218520"/>
          </a:xfrm>
          <a:prstGeom prst="rect">
            <a:avLst/>
          </a:prstGeom>
          <a:ln w="38100" cap="sq">
            <a:solidFill>
              <a:srgbClr val="54B8B8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882" y="980333"/>
            <a:ext cx="5047301" cy="3321124"/>
          </a:xfrm>
          <a:prstGeom prst="rect">
            <a:avLst/>
          </a:prstGeom>
        </p:spPr>
      </p:pic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796684" y="4475906"/>
            <a:ext cx="1713331" cy="1135341"/>
          </a:xfrm>
          <a:prstGeom prst="rect">
            <a:avLst/>
          </a:prstGeom>
          <a:ln>
            <a:solidFill>
              <a:srgbClr val="54B8B8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  <a:defRPr/>
            </a:pPr>
            <a:r>
              <a:rPr lang="fa-IR" altLang="en-US" sz="16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تهیه کنندگان کالا و خدمات به دنبال</a:t>
            </a:r>
          </a:p>
          <a:p>
            <a:pPr marL="0" indent="0" algn="ctr" rtl="1">
              <a:buFont typeface="Arial" panose="020B0604020202020204" pitchFamily="34" charset="0"/>
              <a:buNone/>
              <a:defRPr/>
            </a:pPr>
            <a:r>
              <a:rPr lang="fa-IR" altLang="en-US" sz="16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حداکثر سود هستند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501104" y="4149080"/>
            <a:ext cx="3463384" cy="51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5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شکل حوزه نفوذ در مدل کریستالر شش ضلعی است .</a:t>
            </a:r>
          </a:p>
        </p:txBody>
      </p:sp>
      <p:cxnSp>
        <p:nvCxnSpPr>
          <p:cNvPr id="25" name="Elbow Connector 24"/>
          <p:cNvCxnSpPr>
            <a:stCxn id="22" idx="2"/>
          </p:cNvCxnSpPr>
          <p:nvPr/>
        </p:nvCxnSpPr>
        <p:spPr bwMode="auto">
          <a:xfrm rot="16200000" flipH="1">
            <a:off x="4865658" y="5398938"/>
            <a:ext cx="576064" cy="1000681"/>
          </a:xfrm>
          <a:prstGeom prst="bentConnector2">
            <a:avLst/>
          </a:prstGeom>
          <a:ln>
            <a:solidFill>
              <a:srgbClr val="C00000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auto">
          <a:xfrm>
            <a:off x="338389" y="4767060"/>
            <a:ext cx="3302055" cy="1838916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367547" y="4994549"/>
            <a:ext cx="3272897" cy="174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6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مدل اصلی کریستالر متکی به اصل بازاریابی است.</a:t>
            </a:r>
          </a:p>
          <a:p>
            <a:pPr marL="0" indent="0" algn="justLow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6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نتیجه کاربرد این اصل ==&gt; پدید آمدن روابط متقابل سلسه مراتبی بین مکان های مرکزی است </a:t>
            </a:r>
          </a:p>
        </p:txBody>
      </p:sp>
    </p:spTree>
    <p:extLst>
      <p:ext uri="{BB962C8B-B14F-4D97-AF65-F5344CB8AC3E}">
        <p14:creationId xmlns:p14="http://schemas.microsoft.com/office/powerpoint/2010/main" val="31646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95536" y="354968"/>
            <a:ext cx="8352928" cy="6120680"/>
          </a:xfrm>
          <a:prstGeom prst="rect">
            <a:avLst/>
          </a:prstGeom>
          <a:ln>
            <a:solidFill>
              <a:srgbClr val="3E868E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44208" y="-27384"/>
            <a:ext cx="2016224" cy="6885384"/>
          </a:xfrm>
          <a:prstGeom prst="rect">
            <a:avLst/>
          </a:prstGeom>
          <a:solidFill>
            <a:srgbClr val="54B8B8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4" name="Group158"/>
          <p:cNvGrpSpPr/>
          <p:nvPr/>
        </p:nvGrpSpPr>
        <p:grpSpPr>
          <a:xfrm>
            <a:off x="660420" y="636213"/>
            <a:ext cx="5822203" cy="5622651"/>
            <a:chOff x="458854" y="636213"/>
            <a:chExt cx="6432321" cy="5622651"/>
          </a:xfrm>
        </p:grpSpPr>
        <p:grpSp>
          <p:nvGrpSpPr>
            <p:cNvPr id="25" name="Group 24"/>
            <p:cNvGrpSpPr/>
            <p:nvPr/>
          </p:nvGrpSpPr>
          <p:grpSpPr>
            <a:xfrm>
              <a:off x="458854" y="670068"/>
              <a:ext cx="3809053" cy="5588796"/>
              <a:chOff x="458854" y="670068"/>
              <a:chExt cx="3809053" cy="5588796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917019" y="1288897"/>
                <a:ext cx="2440976" cy="4969967"/>
              </a:xfrm>
              <a:custGeom>
                <a:avLst/>
                <a:gdLst/>
                <a:ahLst/>
                <a:cxnLst/>
                <a:rect l="0" t="0" r="0" b="0"/>
                <a:pathLst>
                  <a:path w="2440976" h="4969967">
                    <a:moveTo>
                      <a:pt x="397748" y="4963925"/>
                    </a:moveTo>
                    <a:cubicBezTo>
                      <a:pt x="397748" y="4963925"/>
                      <a:pt x="972481" y="4826281"/>
                      <a:pt x="1091155" y="4235868"/>
                    </a:cubicBezTo>
                    <a:cubicBezTo>
                      <a:pt x="1209821" y="3645454"/>
                      <a:pt x="1176594" y="2351258"/>
                      <a:pt x="1091155" y="2144317"/>
                    </a:cubicBezTo>
                    <a:cubicBezTo>
                      <a:pt x="1091155" y="2144317"/>
                      <a:pt x="948754" y="1883645"/>
                      <a:pt x="644961" y="1992287"/>
                    </a:cubicBezTo>
                    <a:cubicBezTo>
                      <a:pt x="644961" y="1992287"/>
                      <a:pt x="450345" y="2067861"/>
                      <a:pt x="383891" y="2181215"/>
                    </a:cubicBezTo>
                    <a:cubicBezTo>
                      <a:pt x="383891" y="2181215"/>
                      <a:pt x="379143" y="1987560"/>
                      <a:pt x="668694" y="1874206"/>
                    </a:cubicBezTo>
                    <a:cubicBezTo>
                      <a:pt x="668694" y="1874206"/>
                      <a:pt x="179783" y="1718330"/>
                      <a:pt x="0" y="1327332"/>
                    </a:cubicBezTo>
                    <a:cubicBezTo>
                      <a:pt x="0" y="1327332"/>
                      <a:pt x="364903" y="1704163"/>
                      <a:pt x="811095" y="1779738"/>
                    </a:cubicBezTo>
                    <a:cubicBezTo>
                      <a:pt x="811095" y="1779738"/>
                      <a:pt x="1105397" y="1817525"/>
                      <a:pt x="1187052" y="1992287"/>
                    </a:cubicBezTo>
                    <a:cubicBezTo>
                      <a:pt x="1187052" y="1992287"/>
                      <a:pt x="1200405" y="1817525"/>
                      <a:pt x="1200405" y="1737223"/>
                    </a:cubicBezTo>
                    <a:cubicBezTo>
                      <a:pt x="1200405" y="1737223"/>
                      <a:pt x="877549" y="1392419"/>
                      <a:pt x="274715" y="1359359"/>
                    </a:cubicBezTo>
                    <a:cubicBezTo>
                      <a:pt x="274715" y="1359359"/>
                      <a:pt x="426611" y="1321572"/>
                      <a:pt x="716162" y="1359359"/>
                    </a:cubicBezTo>
                    <a:cubicBezTo>
                      <a:pt x="716162" y="1359359"/>
                      <a:pt x="355409" y="1028728"/>
                      <a:pt x="250982" y="792634"/>
                    </a:cubicBezTo>
                    <a:cubicBezTo>
                      <a:pt x="250982" y="792634"/>
                      <a:pt x="834830" y="1430206"/>
                      <a:pt x="1200405" y="1614422"/>
                    </a:cubicBezTo>
                    <a:cubicBezTo>
                      <a:pt x="1200405" y="1614422"/>
                      <a:pt x="682935" y="953154"/>
                      <a:pt x="706669" y="585620"/>
                    </a:cubicBezTo>
                    <a:cubicBezTo>
                      <a:pt x="706669" y="585620"/>
                      <a:pt x="991473" y="1297958"/>
                      <a:pt x="1162352" y="1364086"/>
                    </a:cubicBezTo>
                    <a:cubicBezTo>
                      <a:pt x="1162352" y="1364086"/>
                      <a:pt x="1238298" y="1392419"/>
                      <a:pt x="1319444" y="976775"/>
                    </a:cubicBezTo>
                    <a:cubicBezTo>
                      <a:pt x="1319444" y="976775"/>
                      <a:pt x="963437" y="698096"/>
                      <a:pt x="934511" y="339858"/>
                    </a:cubicBezTo>
                    <a:cubicBezTo>
                      <a:pt x="934511" y="339858"/>
                      <a:pt x="1129124" y="721710"/>
                      <a:pt x="1329453" y="849239"/>
                    </a:cubicBezTo>
                    <a:cubicBezTo>
                      <a:pt x="1329453" y="849239"/>
                      <a:pt x="1390640" y="872860"/>
                      <a:pt x="1390640" y="759494"/>
                    </a:cubicBezTo>
                    <a:cubicBezTo>
                      <a:pt x="1390640" y="759494"/>
                      <a:pt x="1447162" y="372183"/>
                      <a:pt x="1328495" y="0"/>
                    </a:cubicBezTo>
                    <a:cubicBezTo>
                      <a:pt x="1328495" y="0"/>
                      <a:pt x="1580063" y="310780"/>
                      <a:pt x="1418677" y="1038175"/>
                    </a:cubicBezTo>
                    <a:cubicBezTo>
                      <a:pt x="1418677" y="1038175"/>
                      <a:pt x="1423427" y="1109022"/>
                      <a:pt x="1518579" y="1038175"/>
                    </a:cubicBezTo>
                    <a:cubicBezTo>
                      <a:pt x="1518579" y="1038175"/>
                      <a:pt x="1750949" y="849239"/>
                      <a:pt x="1765556" y="759494"/>
                    </a:cubicBezTo>
                    <a:cubicBezTo>
                      <a:pt x="1765556" y="759494"/>
                      <a:pt x="1741456" y="1042895"/>
                      <a:pt x="1356972" y="1203490"/>
                    </a:cubicBezTo>
                    <a:cubicBezTo>
                      <a:pt x="1356972" y="1203490"/>
                      <a:pt x="1309503" y="1222384"/>
                      <a:pt x="1309503" y="1349912"/>
                    </a:cubicBezTo>
                    <a:cubicBezTo>
                      <a:pt x="1309503" y="1477440"/>
                      <a:pt x="1309503" y="1571908"/>
                      <a:pt x="1309503" y="1590802"/>
                    </a:cubicBezTo>
                    <a:cubicBezTo>
                      <a:pt x="1309503" y="1609695"/>
                      <a:pt x="1320067" y="1620419"/>
                      <a:pt x="1428169" y="1529401"/>
                    </a:cubicBezTo>
                    <a:cubicBezTo>
                      <a:pt x="1551586" y="1425486"/>
                      <a:pt x="1793668" y="1231831"/>
                      <a:pt x="1889048" y="1033448"/>
                    </a:cubicBezTo>
                    <a:cubicBezTo>
                      <a:pt x="1889048" y="1033448"/>
                      <a:pt x="1836388" y="1288512"/>
                      <a:pt x="1551586" y="1519954"/>
                    </a:cubicBezTo>
                    <a:cubicBezTo>
                      <a:pt x="1551586" y="1519954"/>
                      <a:pt x="1703479" y="1562461"/>
                      <a:pt x="1855373" y="1444380"/>
                    </a:cubicBezTo>
                    <a:cubicBezTo>
                      <a:pt x="1855373" y="1444380"/>
                      <a:pt x="1836388" y="1562461"/>
                      <a:pt x="1523108" y="1595529"/>
                    </a:cubicBezTo>
                    <a:cubicBezTo>
                      <a:pt x="1523108" y="1595529"/>
                      <a:pt x="1361715" y="1638036"/>
                      <a:pt x="1342730" y="1803351"/>
                    </a:cubicBezTo>
                    <a:cubicBezTo>
                      <a:pt x="1323745" y="1968674"/>
                      <a:pt x="1342730" y="2185942"/>
                      <a:pt x="1342730" y="2185942"/>
                    </a:cubicBezTo>
                    <a:cubicBezTo>
                      <a:pt x="1342730" y="2185942"/>
                      <a:pt x="1356972" y="2304024"/>
                      <a:pt x="1447162" y="2252070"/>
                    </a:cubicBezTo>
                    <a:cubicBezTo>
                      <a:pt x="1537343" y="2200116"/>
                      <a:pt x="1793668" y="2105641"/>
                      <a:pt x="1793668" y="2105641"/>
                    </a:cubicBezTo>
                    <a:cubicBezTo>
                      <a:pt x="1793668" y="2105641"/>
                      <a:pt x="1784176" y="1793904"/>
                      <a:pt x="1926874" y="1595529"/>
                    </a:cubicBezTo>
                    <a:cubicBezTo>
                      <a:pt x="1926874" y="1595529"/>
                      <a:pt x="1869319" y="1945053"/>
                      <a:pt x="1898100" y="2039521"/>
                    </a:cubicBezTo>
                    <a:cubicBezTo>
                      <a:pt x="1926874" y="2133981"/>
                      <a:pt x="2292076" y="1845865"/>
                      <a:pt x="2440976" y="1553014"/>
                    </a:cubicBezTo>
                    <a:cubicBezTo>
                      <a:pt x="2440976" y="1553014"/>
                      <a:pt x="2453455" y="1897819"/>
                      <a:pt x="2035751" y="2091474"/>
                    </a:cubicBezTo>
                    <a:lnTo>
                      <a:pt x="2315811" y="2252070"/>
                    </a:lnTo>
                    <a:cubicBezTo>
                      <a:pt x="2315811" y="2252070"/>
                      <a:pt x="2012016" y="2214283"/>
                      <a:pt x="1936070" y="2152875"/>
                    </a:cubicBezTo>
                    <a:cubicBezTo>
                      <a:pt x="1936070" y="2152875"/>
                      <a:pt x="1513616" y="2299304"/>
                      <a:pt x="1470889" y="2332364"/>
                    </a:cubicBezTo>
                    <a:cubicBezTo>
                      <a:pt x="1428169" y="2365432"/>
                      <a:pt x="1328495" y="2417385"/>
                      <a:pt x="1342730" y="2615768"/>
                    </a:cubicBezTo>
                    <a:cubicBezTo>
                      <a:pt x="1356972" y="2814143"/>
                      <a:pt x="1406479" y="4038230"/>
                      <a:pt x="1563122" y="4458608"/>
                    </a:cubicBezTo>
                    <a:cubicBezTo>
                      <a:pt x="1563122" y="4458608"/>
                      <a:pt x="1703882" y="4784116"/>
                      <a:pt x="2011173" y="4969967"/>
                    </a:cubicBezTo>
                    <a:lnTo>
                      <a:pt x="397748" y="4963925"/>
                    </a:ln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2" name="Freeform 41"/>
              <p:cNvSpPr/>
              <p:nvPr/>
            </p:nvSpPr>
            <p:spPr>
              <a:xfrm>
                <a:off x="2551297" y="3560523"/>
                <a:ext cx="362680" cy="407387"/>
              </a:xfrm>
              <a:custGeom>
                <a:avLst/>
                <a:gdLst/>
                <a:ahLst/>
                <a:cxnLst/>
                <a:rect l="0" t="0" r="0" b="0"/>
                <a:pathLst>
                  <a:path w="362680" h="407387">
                    <a:moveTo>
                      <a:pt x="301788" y="-664"/>
                    </a:moveTo>
                    <a:cubicBezTo>
                      <a:pt x="301788" y="-664"/>
                      <a:pt x="88185" y="4059"/>
                      <a:pt x="26478" y="89080"/>
                    </a:cubicBezTo>
                    <a:cubicBezTo>
                      <a:pt x="-35230" y="174099"/>
                      <a:pt x="26478" y="414989"/>
                      <a:pt x="26478" y="405542"/>
                    </a:cubicBezTo>
                    <a:cubicBezTo>
                      <a:pt x="26478" y="405542"/>
                      <a:pt x="240079" y="424436"/>
                      <a:pt x="325521" y="282735"/>
                    </a:cubicBezTo>
                    <a:cubicBezTo>
                      <a:pt x="410963" y="141035"/>
                      <a:pt x="325521" y="126865"/>
                      <a:pt x="301788" y="-664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3" name="Freeform 42"/>
              <p:cNvSpPr/>
              <p:nvPr/>
            </p:nvSpPr>
            <p:spPr>
              <a:xfrm>
                <a:off x="2929555" y="3649087"/>
                <a:ext cx="421641" cy="638759"/>
              </a:xfrm>
              <a:custGeom>
                <a:avLst/>
                <a:gdLst/>
                <a:ahLst/>
                <a:cxnLst/>
                <a:rect l="0" t="0" r="0" b="0"/>
                <a:pathLst>
                  <a:path w="421641" h="638759">
                    <a:moveTo>
                      <a:pt x="84921" y="1107"/>
                    </a:moveTo>
                    <a:cubicBezTo>
                      <a:pt x="84921" y="1107"/>
                      <a:pt x="-519" y="255578"/>
                      <a:pt x="-519" y="326428"/>
                    </a:cubicBezTo>
                    <a:cubicBezTo>
                      <a:pt x="-519" y="397279"/>
                      <a:pt x="-10013" y="548426"/>
                      <a:pt x="331751" y="638759"/>
                    </a:cubicBezTo>
                    <a:cubicBezTo>
                      <a:pt x="331751" y="638759"/>
                      <a:pt x="341245" y="576765"/>
                      <a:pt x="388712" y="463405"/>
                    </a:cubicBezTo>
                    <a:cubicBezTo>
                      <a:pt x="436180" y="350045"/>
                      <a:pt x="493139" y="-26643"/>
                      <a:pt x="84921" y="1107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4" name="Freeform 43"/>
              <p:cNvSpPr/>
              <p:nvPr/>
            </p:nvSpPr>
            <p:spPr>
              <a:xfrm>
                <a:off x="3352313" y="3516246"/>
                <a:ext cx="555144" cy="414030"/>
              </a:xfrm>
              <a:custGeom>
                <a:avLst/>
                <a:gdLst/>
                <a:ahLst/>
                <a:cxnLst/>
                <a:rect l="0" t="0" r="0" b="0"/>
                <a:pathLst>
                  <a:path w="555144" h="414030">
                    <a:moveTo>
                      <a:pt x="-816" y="57787"/>
                    </a:moveTo>
                    <a:cubicBezTo>
                      <a:pt x="-816" y="57787"/>
                      <a:pt x="98866" y="237273"/>
                      <a:pt x="127346" y="327017"/>
                    </a:cubicBezTo>
                    <a:cubicBezTo>
                      <a:pt x="155826" y="416762"/>
                      <a:pt x="414522" y="466354"/>
                      <a:pt x="554551" y="327017"/>
                    </a:cubicBezTo>
                    <a:cubicBezTo>
                      <a:pt x="554551" y="327017"/>
                      <a:pt x="564043" y="90850"/>
                      <a:pt x="317215" y="1107"/>
                    </a:cubicBezTo>
                    <a:cubicBezTo>
                      <a:pt x="317215" y="1107"/>
                      <a:pt x="127346" y="-13063"/>
                      <a:pt x="-816" y="57787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5" name="Freeform 44"/>
              <p:cNvSpPr/>
              <p:nvPr/>
            </p:nvSpPr>
            <p:spPr>
              <a:xfrm>
                <a:off x="3646010" y="3123253"/>
                <a:ext cx="621897" cy="456097"/>
              </a:xfrm>
              <a:custGeom>
                <a:avLst/>
                <a:gdLst/>
                <a:ahLst/>
                <a:cxnLst/>
                <a:rect l="0" t="0" r="0" b="0"/>
                <a:pathLst>
                  <a:path w="621897" h="456097">
                    <a:moveTo>
                      <a:pt x="0" y="294913"/>
                    </a:moveTo>
                    <a:cubicBezTo>
                      <a:pt x="0" y="294913"/>
                      <a:pt x="118445" y="129597"/>
                      <a:pt x="161166" y="63469"/>
                    </a:cubicBezTo>
                    <a:cubicBezTo>
                      <a:pt x="203887" y="-2657"/>
                      <a:pt x="384264" y="-49891"/>
                      <a:pt x="521920" y="87086"/>
                    </a:cubicBezTo>
                    <a:cubicBezTo>
                      <a:pt x="521920" y="87086"/>
                      <a:pt x="602614" y="148490"/>
                      <a:pt x="621897" y="167383"/>
                    </a:cubicBezTo>
                    <a:cubicBezTo>
                      <a:pt x="621897" y="167383"/>
                      <a:pt x="536161" y="257125"/>
                      <a:pt x="526666" y="304359"/>
                    </a:cubicBezTo>
                    <a:cubicBezTo>
                      <a:pt x="517172" y="351593"/>
                      <a:pt x="521920" y="455506"/>
                      <a:pt x="265595" y="455506"/>
                    </a:cubicBezTo>
                    <a:cubicBezTo>
                      <a:pt x="265595" y="455506"/>
                      <a:pt x="47689" y="379932"/>
                      <a:pt x="0" y="294913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6" name="Freeform 45"/>
              <p:cNvSpPr/>
              <p:nvPr/>
            </p:nvSpPr>
            <p:spPr>
              <a:xfrm>
                <a:off x="3208793" y="3127676"/>
                <a:ext cx="540681" cy="350928"/>
              </a:xfrm>
              <a:custGeom>
                <a:avLst/>
                <a:gdLst/>
                <a:ahLst/>
                <a:cxnLst/>
                <a:rect l="0" t="0" r="0" b="0"/>
                <a:pathLst>
                  <a:path w="540681" h="350928">
                    <a:moveTo>
                      <a:pt x="-1039" y="276315"/>
                    </a:moveTo>
                    <a:cubicBezTo>
                      <a:pt x="-1039" y="276315"/>
                      <a:pt x="55922" y="77936"/>
                      <a:pt x="184084" y="21255"/>
                    </a:cubicBezTo>
                    <a:cubicBezTo>
                      <a:pt x="312245" y="-35426"/>
                      <a:pt x="540088" y="35425"/>
                      <a:pt x="540088" y="35425"/>
                    </a:cubicBezTo>
                    <a:cubicBezTo>
                      <a:pt x="540088" y="35425"/>
                      <a:pt x="483127" y="328272"/>
                      <a:pt x="264778" y="347165"/>
                    </a:cubicBezTo>
                    <a:cubicBezTo>
                      <a:pt x="46429" y="366057"/>
                      <a:pt x="-1039" y="290485"/>
                      <a:pt x="-1039" y="276315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7" name="Freeform 46"/>
              <p:cNvSpPr/>
              <p:nvPr/>
            </p:nvSpPr>
            <p:spPr>
              <a:xfrm>
                <a:off x="2962928" y="2671582"/>
                <a:ext cx="347105" cy="459418"/>
              </a:xfrm>
              <a:custGeom>
                <a:avLst/>
                <a:gdLst/>
                <a:ahLst/>
                <a:cxnLst/>
                <a:rect l="0" t="0" r="0" b="0"/>
                <a:pathLst>
                  <a:path w="347104" h="459418">
                    <a:moveTo>
                      <a:pt x="16984" y="458459"/>
                    </a:moveTo>
                    <a:cubicBezTo>
                      <a:pt x="16984" y="444288"/>
                      <a:pt x="-39978" y="278972"/>
                      <a:pt x="45464" y="127825"/>
                    </a:cubicBezTo>
                    <a:cubicBezTo>
                      <a:pt x="130906" y="-23322"/>
                      <a:pt x="320775" y="0"/>
                      <a:pt x="320775" y="0"/>
                    </a:cubicBezTo>
                    <a:cubicBezTo>
                      <a:pt x="320775" y="0"/>
                      <a:pt x="406216" y="184505"/>
                      <a:pt x="268561" y="321482"/>
                    </a:cubicBezTo>
                    <a:cubicBezTo>
                      <a:pt x="130906" y="458459"/>
                      <a:pt x="16984" y="458459"/>
                      <a:pt x="16984" y="458459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48" name="Freeform 47"/>
              <p:cNvSpPr/>
              <p:nvPr/>
            </p:nvSpPr>
            <p:spPr>
              <a:xfrm>
                <a:off x="3437967" y="2625080"/>
                <a:ext cx="511758" cy="377497"/>
              </a:xfrm>
              <a:custGeom>
                <a:avLst/>
                <a:gdLst/>
                <a:ahLst/>
                <a:cxnLst/>
                <a:rect l="0" t="0" r="0" b="0"/>
                <a:pathLst>
                  <a:path w="511758" h="377497">
                    <a:moveTo>
                      <a:pt x="-1039" y="164947"/>
                    </a:moveTo>
                    <a:cubicBezTo>
                      <a:pt x="-1039" y="164947"/>
                      <a:pt x="60668" y="377497"/>
                      <a:pt x="226805" y="377497"/>
                    </a:cubicBezTo>
                    <a:cubicBezTo>
                      <a:pt x="392941" y="377497"/>
                      <a:pt x="435660" y="259340"/>
                      <a:pt x="511758" y="226277"/>
                    </a:cubicBezTo>
                    <a:cubicBezTo>
                      <a:pt x="511758" y="226277"/>
                      <a:pt x="430915" y="-443"/>
                      <a:pt x="255286" y="-443"/>
                    </a:cubicBezTo>
                    <a:cubicBezTo>
                      <a:pt x="79656" y="-443"/>
                      <a:pt x="-1039" y="164947"/>
                      <a:pt x="-1039" y="164947"/>
                    </a:cubicBezTo>
                    <a:close/>
                  </a:path>
                </a:pathLst>
              </a:custGeom>
              <a:solidFill>
                <a:srgbClr val="FFDEC0"/>
              </a:solidFill>
              <a:ln w="7600" cap="flat">
                <a:solidFill>
                  <a:srgbClr val="FFDEC0"/>
                </a:solidFill>
                <a:bevel/>
              </a:ln>
            </p:spPr>
          </p:sp>
          <p:sp>
            <p:nvSpPr>
              <p:cNvPr id="49" name="Freeform 48"/>
              <p:cNvSpPr/>
              <p:nvPr/>
            </p:nvSpPr>
            <p:spPr>
              <a:xfrm>
                <a:off x="3300215" y="2143523"/>
                <a:ext cx="407182" cy="529161"/>
              </a:xfrm>
              <a:custGeom>
                <a:avLst/>
                <a:gdLst/>
                <a:ahLst/>
                <a:cxnLst/>
                <a:rect l="0" t="0" r="0" b="0"/>
                <a:pathLst>
                  <a:path w="407182" h="529161">
                    <a:moveTo>
                      <a:pt x="134391" y="-664"/>
                    </a:moveTo>
                    <a:cubicBezTo>
                      <a:pt x="134391" y="-664"/>
                      <a:pt x="15723" y="159929"/>
                      <a:pt x="1483" y="221332"/>
                    </a:cubicBezTo>
                    <a:cubicBezTo>
                      <a:pt x="-12757" y="282735"/>
                      <a:pt x="25217" y="438606"/>
                      <a:pt x="234075" y="528349"/>
                    </a:cubicBezTo>
                    <a:cubicBezTo>
                      <a:pt x="234075" y="528349"/>
                      <a:pt x="447676" y="457499"/>
                      <a:pt x="400211" y="188269"/>
                    </a:cubicBezTo>
                    <a:cubicBezTo>
                      <a:pt x="400211" y="188269"/>
                      <a:pt x="362233" y="27675"/>
                      <a:pt x="134391" y="-664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0" name="Freeform 49"/>
              <p:cNvSpPr/>
              <p:nvPr/>
            </p:nvSpPr>
            <p:spPr>
              <a:xfrm>
                <a:off x="3479133" y="1721750"/>
                <a:ext cx="491732" cy="435064"/>
              </a:xfrm>
              <a:custGeom>
                <a:avLst/>
                <a:gdLst/>
                <a:ahLst/>
                <a:cxnLst/>
                <a:rect l="0" t="0" r="0" b="0"/>
                <a:pathLst>
                  <a:path w="491732" h="435064">
                    <a:moveTo>
                      <a:pt x="5266" y="406944"/>
                    </a:moveTo>
                    <a:cubicBezTo>
                      <a:pt x="5266" y="406944"/>
                      <a:pt x="-42201" y="161331"/>
                      <a:pt x="123935" y="57418"/>
                    </a:cubicBezTo>
                    <a:cubicBezTo>
                      <a:pt x="290070" y="-46495"/>
                      <a:pt x="470445" y="19631"/>
                      <a:pt x="470445" y="19631"/>
                    </a:cubicBezTo>
                    <a:cubicBezTo>
                      <a:pt x="470445" y="19631"/>
                      <a:pt x="570128" y="236904"/>
                      <a:pt x="342284" y="364434"/>
                    </a:cubicBezTo>
                    <a:cubicBezTo>
                      <a:pt x="114440" y="491965"/>
                      <a:pt x="5266" y="406944"/>
                      <a:pt x="5266" y="406944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1" name="Freeform 50"/>
              <p:cNvSpPr/>
              <p:nvPr/>
            </p:nvSpPr>
            <p:spPr>
              <a:xfrm>
                <a:off x="3735694" y="2233201"/>
                <a:ext cx="393831" cy="311076"/>
              </a:xfrm>
              <a:custGeom>
                <a:avLst/>
                <a:gdLst/>
                <a:ahLst/>
                <a:cxnLst/>
                <a:rect l="0" t="0" r="0" b="0"/>
                <a:pathLst>
                  <a:path w="393830" h="311076">
                    <a:moveTo>
                      <a:pt x="-816" y="254469"/>
                    </a:moveTo>
                    <a:cubicBezTo>
                      <a:pt x="-816" y="235576"/>
                      <a:pt x="13425" y="84429"/>
                      <a:pt x="108359" y="23026"/>
                    </a:cubicBezTo>
                    <a:cubicBezTo>
                      <a:pt x="203294" y="-38377"/>
                      <a:pt x="393163" y="41920"/>
                      <a:pt x="393163" y="41920"/>
                    </a:cubicBezTo>
                    <a:cubicBezTo>
                      <a:pt x="393163" y="41920"/>
                      <a:pt x="383669" y="249746"/>
                      <a:pt x="283988" y="296979"/>
                    </a:cubicBezTo>
                    <a:cubicBezTo>
                      <a:pt x="184307" y="344212"/>
                      <a:pt x="-816" y="254469"/>
                      <a:pt x="-816" y="254469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2" name="Freeform 51"/>
              <p:cNvSpPr/>
              <p:nvPr/>
            </p:nvSpPr>
            <p:spPr>
              <a:xfrm>
                <a:off x="2879690" y="1751639"/>
                <a:ext cx="414969" cy="538017"/>
              </a:xfrm>
              <a:custGeom>
                <a:avLst/>
                <a:gdLst/>
                <a:ahLst/>
                <a:cxnLst/>
                <a:rect l="0" t="0" r="0" b="0"/>
                <a:pathLst>
                  <a:path w="414968" h="538017">
                    <a:moveTo>
                      <a:pt x="251131" y="-812"/>
                    </a:moveTo>
                    <a:cubicBezTo>
                      <a:pt x="251131" y="-812"/>
                      <a:pt x="13795" y="13358"/>
                      <a:pt x="-445" y="207015"/>
                    </a:cubicBezTo>
                    <a:cubicBezTo>
                      <a:pt x="-14685" y="400671"/>
                      <a:pt x="170437" y="538017"/>
                      <a:pt x="170437" y="538017"/>
                    </a:cubicBezTo>
                    <a:cubicBezTo>
                      <a:pt x="170437" y="538017"/>
                      <a:pt x="379292" y="504585"/>
                      <a:pt x="412520" y="320374"/>
                    </a:cubicBezTo>
                    <a:cubicBezTo>
                      <a:pt x="445745" y="136165"/>
                      <a:pt x="251131" y="-812"/>
                      <a:pt x="251131" y="-812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3" name="Freeform 52"/>
              <p:cNvSpPr/>
              <p:nvPr/>
            </p:nvSpPr>
            <p:spPr>
              <a:xfrm>
                <a:off x="2789570" y="1245728"/>
                <a:ext cx="640808" cy="425099"/>
              </a:xfrm>
              <a:custGeom>
                <a:avLst/>
                <a:gdLst/>
                <a:ahLst/>
                <a:cxnLst/>
                <a:rect l="0" t="0" r="0" b="0"/>
                <a:pathLst>
                  <a:path w="640808" h="425099">
                    <a:moveTo>
                      <a:pt x="0" y="198084"/>
                    </a:moveTo>
                    <a:cubicBezTo>
                      <a:pt x="0" y="198084"/>
                      <a:pt x="132388" y="0"/>
                      <a:pt x="308018" y="0"/>
                    </a:cubicBezTo>
                    <a:cubicBezTo>
                      <a:pt x="483647" y="0"/>
                      <a:pt x="640808" y="212550"/>
                      <a:pt x="640808" y="212550"/>
                    </a:cubicBezTo>
                    <a:cubicBezTo>
                      <a:pt x="640808" y="212550"/>
                      <a:pt x="493140" y="425099"/>
                      <a:pt x="331752" y="425099"/>
                    </a:cubicBezTo>
                    <a:cubicBezTo>
                      <a:pt x="170363" y="425099"/>
                      <a:pt x="13721" y="198084"/>
                      <a:pt x="0" y="198084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4" name="Freeform 53"/>
              <p:cNvSpPr/>
              <p:nvPr/>
            </p:nvSpPr>
            <p:spPr>
              <a:xfrm>
                <a:off x="2478064" y="863798"/>
                <a:ext cx="492843" cy="557943"/>
              </a:xfrm>
              <a:custGeom>
                <a:avLst/>
                <a:gdLst/>
                <a:ahLst/>
                <a:cxnLst/>
                <a:rect l="0" t="0" r="0" b="0"/>
                <a:pathLst>
                  <a:path w="492843" h="557943">
                    <a:moveTo>
                      <a:pt x="59409" y="556837"/>
                    </a:moveTo>
                    <a:cubicBezTo>
                      <a:pt x="59409" y="556837"/>
                      <a:pt x="-64008" y="367461"/>
                      <a:pt x="40421" y="159633"/>
                    </a:cubicBezTo>
                    <a:cubicBezTo>
                      <a:pt x="144849" y="-48193"/>
                      <a:pt x="348959" y="27380"/>
                      <a:pt x="420529" y="-959"/>
                    </a:cubicBezTo>
                    <a:cubicBezTo>
                      <a:pt x="420529" y="-959"/>
                      <a:pt x="576799" y="197421"/>
                      <a:pt x="434399" y="381631"/>
                    </a:cubicBezTo>
                    <a:cubicBezTo>
                      <a:pt x="434399" y="381631"/>
                      <a:pt x="344212" y="585618"/>
                      <a:pt x="59409" y="556837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5" name="Freeform 54"/>
              <p:cNvSpPr/>
              <p:nvPr/>
            </p:nvSpPr>
            <p:spPr>
              <a:xfrm>
                <a:off x="1929600" y="670068"/>
                <a:ext cx="465031" cy="637648"/>
              </a:xfrm>
              <a:custGeom>
                <a:avLst/>
                <a:gdLst/>
                <a:ahLst/>
                <a:cxnLst/>
                <a:rect l="0" t="0" r="0" b="0"/>
                <a:pathLst>
                  <a:path w="465031" h="637648">
                    <a:moveTo>
                      <a:pt x="104725" y="-886"/>
                    </a:moveTo>
                    <a:cubicBezTo>
                      <a:pt x="104725" y="-886"/>
                      <a:pt x="384781" y="-19779"/>
                      <a:pt x="456131" y="221111"/>
                    </a:cubicBezTo>
                    <a:cubicBezTo>
                      <a:pt x="456131" y="221111"/>
                      <a:pt x="503448" y="348640"/>
                      <a:pt x="380035" y="636763"/>
                    </a:cubicBezTo>
                    <a:cubicBezTo>
                      <a:pt x="380035" y="636763"/>
                      <a:pt x="80991" y="556467"/>
                      <a:pt x="14537" y="391150"/>
                    </a:cubicBezTo>
                    <a:cubicBezTo>
                      <a:pt x="-51918" y="225834"/>
                      <a:pt x="104725" y="-886"/>
                      <a:pt x="104725" y="-886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6" name="Freeform 55"/>
              <p:cNvSpPr/>
              <p:nvPr/>
            </p:nvSpPr>
            <p:spPr>
              <a:xfrm>
                <a:off x="1512410" y="939077"/>
                <a:ext cx="439442" cy="594475"/>
              </a:xfrm>
              <a:custGeom>
                <a:avLst/>
                <a:gdLst/>
                <a:ahLst/>
                <a:cxnLst/>
                <a:rect l="0" t="0" r="0" b="0"/>
                <a:pathLst>
                  <a:path w="439442" h="594475">
                    <a:moveTo>
                      <a:pt x="189646" y="-664"/>
                    </a:moveTo>
                    <a:cubicBezTo>
                      <a:pt x="189646" y="-664"/>
                      <a:pt x="464956" y="98526"/>
                      <a:pt x="436475" y="325467"/>
                    </a:cubicBezTo>
                    <a:cubicBezTo>
                      <a:pt x="436475" y="325467"/>
                      <a:pt x="469702" y="429158"/>
                      <a:pt x="222872" y="594475"/>
                    </a:cubicBezTo>
                    <a:cubicBezTo>
                      <a:pt x="222872" y="594475"/>
                      <a:pt x="14017" y="462222"/>
                      <a:pt x="0" y="254396"/>
                    </a:cubicBezTo>
                    <a:cubicBezTo>
                      <a:pt x="0" y="254396"/>
                      <a:pt x="37751" y="32399"/>
                      <a:pt x="189646" y="-664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7" name="Freeform 56"/>
              <p:cNvSpPr/>
              <p:nvPr/>
            </p:nvSpPr>
            <p:spPr>
              <a:xfrm>
                <a:off x="1258751" y="1415102"/>
                <a:ext cx="416083" cy="438384"/>
              </a:xfrm>
              <a:custGeom>
                <a:avLst/>
                <a:gdLst/>
                <a:ahLst/>
                <a:cxnLst/>
                <a:rect l="0" t="0" r="0" b="0"/>
                <a:pathLst>
                  <a:path w="416083" h="438384">
                    <a:moveTo>
                      <a:pt x="40051" y="9816"/>
                    </a:moveTo>
                    <a:cubicBezTo>
                      <a:pt x="40051" y="9816"/>
                      <a:pt x="229698" y="-42141"/>
                      <a:pt x="367354" y="85389"/>
                    </a:cubicBezTo>
                    <a:cubicBezTo>
                      <a:pt x="367354" y="85389"/>
                      <a:pt x="443303" y="189302"/>
                      <a:pt x="405327" y="430192"/>
                    </a:cubicBezTo>
                    <a:cubicBezTo>
                      <a:pt x="405327" y="430192"/>
                      <a:pt x="158497" y="482148"/>
                      <a:pt x="35081" y="316832"/>
                    </a:cubicBezTo>
                    <a:cubicBezTo>
                      <a:pt x="35081" y="316832"/>
                      <a:pt x="-49914" y="151516"/>
                      <a:pt x="40051" y="9816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8" name="Freeform 57"/>
              <p:cNvSpPr/>
              <p:nvPr/>
            </p:nvSpPr>
            <p:spPr>
              <a:xfrm>
                <a:off x="823758" y="1591117"/>
                <a:ext cx="459468" cy="594475"/>
              </a:xfrm>
              <a:custGeom>
                <a:avLst/>
                <a:gdLst/>
                <a:ahLst/>
                <a:cxnLst/>
                <a:rect l="0" t="0" r="0" b="0"/>
                <a:pathLst>
                  <a:path w="459468" h="594475">
                    <a:moveTo>
                      <a:pt x="109323" y="-886"/>
                    </a:moveTo>
                    <a:cubicBezTo>
                      <a:pt x="109323" y="-886"/>
                      <a:pt x="413114" y="46348"/>
                      <a:pt x="451087" y="254174"/>
                    </a:cubicBezTo>
                    <a:cubicBezTo>
                      <a:pt x="489062" y="462000"/>
                      <a:pt x="384632" y="443107"/>
                      <a:pt x="384632" y="594475"/>
                    </a:cubicBezTo>
                    <a:cubicBezTo>
                      <a:pt x="384632" y="594475"/>
                      <a:pt x="137802" y="589530"/>
                      <a:pt x="33375" y="376981"/>
                    </a:cubicBezTo>
                    <a:cubicBezTo>
                      <a:pt x="-71052" y="164431"/>
                      <a:pt x="95083" y="107751"/>
                      <a:pt x="109323" y="-886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59" name="Freeform 58"/>
              <p:cNvSpPr/>
              <p:nvPr/>
            </p:nvSpPr>
            <p:spPr>
              <a:xfrm>
                <a:off x="537841" y="2072677"/>
                <a:ext cx="490621" cy="543552"/>
              </a:xfrm>
              <a:custGeom>
                <a:avLst/>
                <a:gdLst/>
                <a:ahLst/>
                <a:cxnLst/>
                <a:rect l="0" t="0" r="0" b="0"/>
                <a:pathLst>
                  <a:path w="490621" h="543552">
                    <a:moveTo>
                      <a:pt x="30038" y="4059"/>
                    </a:moveTo>
                    <a:cubicBezTo>
                      <a:pt x="30038" y="4059"/>
                      <a:pt x="542391" y="-90408"/>
                      <a:pt x="485429" y="538017"/>
                    </a:cubicBezTo>
                    <a:cubicBezTo>
                      <a:pt x="485429" y="538017"/>
                      <a:pt x="-145295" y="632260"/>
                      <a:pt x="30038" y="4059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0" name="Freeform 59"/>
              <p:cNvSpPr/>
              <p:nvPr/>
            </p:nvSpPr>
            <p:spPr>
              <a:xfrm>
                <a:off x="458854" y="2726933"/>
                <a:ext cx="588519" cy="467167"/>
              </a:xfrm>
              <a:custGeom>
                <a:avLst/>
                <a:gdLst/>
                <a:ahLst/>
                <a:cxnLst/>
                <a:rect l="0" t="0" r="0" b="0"/>
                <a:pathLst>
                  <a:path w="588519" h="467167">
                    <a:moveTo>
                      <a:pt x="0" y="431742"/>
                    </a:moveTo>
                    <a:cubicBezTo>
                      <a:pt x="0" y="431742"/>
                      <a:pt x="-5192" y="72474"/>
                      <a:pt x="198917" y="29964"/>
                    </a:cubicBezTo>
                    <a:cubicBezTo>
                      <a:pt x="403026" y="-12547"/>
                      <a:pt x="578655" y="1624"/>
                      <a:pt x="578655" y="1624"/>
                    </a:cubicBezTo>
                    <a:cubicBezTo>
                      <a:pt x="578655" y="1624"/>
                      <a:pt x="654603" y="275577"/>
                      <a:pt x="379292" y="431742"/>
                    </a:cubicBezTo>
                    <a:cubicBezTo>
                      <a:pt x="379292" y="431742"/>
                      <a:pt x="190313" y="512333"/>
                      <a:pt x="0" y="431742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1" name="Freeform 60"/>
              <p:cNvSpPr/>
              <p:nvPr/>
            </p:nvSpPr>
            <p:spPr>
              <a:xfrm>
                <a:off x="536101" y="3191883"/>
                <a:ext cx="707558" cy="425099"/>
              </a:xfrm>
              <a:custGeom>
                <a:avLst/>
                <a:gdLst/>
                <a:ahLst/>
                <a:cxnLst/>
                <a:rect l="0" t="0" r="0" b="0"/>
                <a:pathLst>
                  <a:path w="707558" h="425099">
                    <a:moveTo>
                      <a:pt x="0" y="221701"/>
                    </a:moveTo>
                    <a:cubicBezTo>
                      <a:pt x="0" y="221701"/>
                      <a:pt x="175109" y="23174"/>
                      <a:pt x="374472" y="-443"/>
                    </a:cubicBezTo>
                    <a:cubicBezTo>
                      <a:pt x="573834" y="-24060"/>
                      <a:pt x="706742" y="207384"/>
                      <a:pt x="706742" y="207384"/>
                    </a:cubicBezTo>
                    <a:cubicBezTo>
                      <a:pt x="706742" y="207384"/>
                      <a:pt x="573834" y="424657"/>
                      <a:pt x="350738" y="424657"/>
                    </a:cubicBezTo>
                    <a:cubicBezTo>
                      <a:pt x="127642" y="424657"/>
                      <a:pt x="0" y="221701"/>
                      <a:pt x="0" y="221701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2" name="Freeform 61"/>
              <p:cNvSpPr/>
              <p:nvPr/>
            </p:nvSpPr>
            <p:spPr>
              <a:xfrm>
                <a:off x="903664" y="3470850"/>
                <a:ext cx="459468" cy="708501"/>
              </a:xfrm>
              <a:custGeom>
                <a:avLst/>
                <a:gdLst/>
                <a:ahLst/>
                <a:cxnLst/>
                <a:rect l="0" t="0" r="0" b="0"/>
                <a:pathLst>
                  <a:path w="459468" h="708501">
                    <a:moveTo>
                      <a:pt x="335533" y="-738"/>
                    </a:moveTo>
                    <a:cubicBezTo>
                      <a:pt x="335533" y="-738"/>
                      <a:pt x="520655" y="150409"/>
                      <a:pt x="439962" y="396022"/>
                    </a:cubicBezTo>
                    <a:cubicBezTo>
                      <a:pt x="359268" y="641636"/>
                      <a:pt x="159906" y="707764"/>
                      <a:pt x="159906" y="707764"/>
                    </a:cubicBezTo>
                    <a:cubicBezTo>
                      <a:pt x="159906" y="707764"/>
                      <a:pt x="-44204" y="575509"/>
                      <a:pt x="8010" y="240152"/>
                    </a:cubicBezTo>
                    <a:cubicBezTo>
                      <a:pt x="8010" y="240152"/>
                      <a:pt x="131425" y="-738"/>
                      <a:pt x="335533" y="-738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3" name="Freeform 62"/>
              <p:cNvSpPr/>
              <p:nvPr/>
            </p:nvSpPr>
            <p:spPr>
              <a:xfrm>
                <a:off x="1382043" y="3489677"/>
                <a:ext cx="472820" cy="507020"/>
              </a:xfrm>
              <a:custGeom>
                <a:avLst/>
                <a:gdLst/>
                <a:ahLst/>
                <a:cxnLst/>
                <a:rect l="0" t="0" r="0" b="0"/>
                <a:pathLst>
                  <a:path w="472820" h="507020">
                    <a:moveTo>
                      <a:pt x="0" y="18229"/>
                    </a:moveTo>
                    <a:cubicBezTo>
                      <a:pt x="0" y="18229"/>
                      <a:pt x="-14685" y="292182"/>
                      <a:pt x="122970" y="410266"/>
                    </a:cubicBezTo>
                    <a:cubicBezTo>
                      <a:pt x="260626" y="528350"/>
                      <a:pt x="445750" y="504732"/>
                      <a:pt x="445750" y="504732"/>
                    </a:cubicBezTo>
                    <a:cubicBezTo>
                      <a:pt x="445750" y="504732"/>
                      <a:pt x="543058" y="318160"/>
                      <a:pt x="365055" y="74909"/>
                    </a:cubicBezTo>
                    <a:cubicBezTo>
                      <a:pt x="365055" y="74909"/>
                      <a:pt x="194172" y="-47897"/>
                      <a:pt x="0" y="18229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4" name="Freeform 63"/>
              <p:cNvSpPr/>
              <p:nvPr/>
            </p:nvSpPr>
            <p:spPr>
              <a:xfrm>
                <a:off x="1061837" y="2267518"/>
                <a:ext cx="431656" cy="327681"/>
              </a:xfrm>
              <a:custGeom>
                <a:avLst/>
                <a:gdLst/>
                <a:ahLst/>
                <a:cxnLst/>
                <a:rect l="0" t="0" r="0" b="0"/>
                <a:pathLst>
                  <a:path w="431656" h="327681">
                    <a:moveTo>
                      <a:pt x="4153" y="17048"/>
                    </a:moveTo>
                    <a:cubicBezTo>
                      <a:pt x="4153" y="17048"/>
                      <a:pt x="175036" y="-34908"/>
                      <a:pt x="293704" y="40665"/>
                    </a:cubicBezTo>
                    <a:cubicBezTo>
                      <a:pt x="412373" y="116238"/>
                      <a:pt x="431656" y="267385"/>
                      <a:pt x="431656" y="267385"/>
                    </a:cubicBezTo>
                    <a:cubicBezTo>
                      <a:pt x="431656" y="267385"/>
                      <a:pt x="303199" y="385467"/>
                      <a:pt x="132316" y="291002"/>
                    </a:cubicBezTo>
                    <a:cubicBezTo>
                      <a:pt x="-38568" y="196534"/>
                      <a:pt x="4153" y="17048"/>
                      <a:pt x="4153" y="17048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5" name="Freeform 64"/>
              <p:cNvSpPr/>
              <p:nvPr/>
            </p:nvSpPr>
            <p:spPr>
              <a:xfrm>
                <a:off x="1067886" y="3016976"/>
                <a:ext cx="379368" cy="274544"/>
              </a:xfrm>
              <a:custGeom>
                <a:avLst/>
                <a:gdLst/>
                <a:ahLst/>
                <a:cxnLst/>
                <a:rect l="0" t="0" r="0" b="0"/>
                <a:pathLst>
                  <a:path w="379368" h="274544">
                    <a:moveTo>
                      <a:pt x="-667" y="42215"/>
                    </a:moveTo>
                    <a:cubicBezTo>
                      <a:pt x="-667" y="42215"/>
                      <a:pt x="160720" y="-295"/>
                      <a:pt x="198695" y="-295"/>
                    </a:cubicBezTo>
                    <a:cubicBezTo>
                      <a:pt x="236669" y="-295"/>
                      <a:pt x="379368" y="150852"/>
                      <a:pt x="379368" y="150852"/>
                    </a:cubicBezTo>
                    <a:cubicBezTo>
                      <a:pt x="379368" y="150852"/>
                      <a:pt x="398055" y="273659"/>
                      <a:pt x="198695" y="273659"/>
                    </a:cubicBezTo>
                    <a:cubicBezTo>
                      <a:pt x="-667" y="273659"/>
                      <a:pt x="-667" y="42215"/>
                      <a:pt x="-667" y="42215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6" name="Freeform 65"/>
              <p:cNvSpPr/>
              <p:nvPr/>
            </p:nvSpPr>
            <p:spPr>
              <a:xfrm>
                <a:off x="2431148" y="2937267"/>
                <a:ext cx="307054" cy="463846"/>
              </a:xfrm>
              <a:custGeom>
                <a:avLst/>
                <a:gdLst/>
                <a:ahLst/>
                <a:cxnLst/>
                <a:rect l="0" t="0" r="0" b="0"/>
                <a:pathLst>
                  <a:path w="307054" h="463846">
                    <a:moveTo>
                      <a:pt x="249722" y="-885"/>
                    </a:moveTo>
                    <a:cubicBezTo>
                      <a:pt x="249722" y="-885"/>
                      <a:pt x="93081" y="-885"/>
                      <a:pt x="31373" y="112475"/>
                    </a:cubicBezTo>
                    <a:cubicBezTo>
                      <a:pt x="-30334" y="225835"/>
                      <a:pt x="12386" y="457278"/>
                      <a:pt x="12386" y="457278"/>
                    </a:cubicBezTo>
                    <a:cubicBezTo>
                      <a:pt x="12386" y="457278"/>
                      <a:pt x="202255" y="499790"/>
                      <a:pt x="278203" y="343917"/>
                    </a:cubicBezTo>
                    <a:cubicBezTo>
                      <a:pt x="354150" y="188048"/>
                      <a:pt x="249722" y="-885"/>
                      <a:pt x="249722" y="-885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7" name="Freeform 66"/>
              <p:cNvSpPr/>
              <p:nvPr/>
            </p:nvSpPr>
            <p:spPr>
              <a:xfrm>
                <a:off x="2043075" y="1316575"/>
                <a:ext cx="327080" cy="477130"/>
              </a:xfrm>
              <a:custGeom>
                <a:avLst/>
                <a:gdLst/>
                <a:ahLst/>
                <a:cxnLst/>
                <a:rect l="0" t="0" r="0" b="0"/>
                <a:pathLst>
                  <a:path w="327080" h="477130">
                    <a:moveTo>
                      <a:pt x="90929" y="0"/>
                    </a:moveTo>
                    <a:cubicBezTo>
                      <a:pt x="90929" y="0"/>
                      <a:pt x="-41979" y="98895"/>
                      <a:pt x="10235" y="245318"/>
                    </a:cubicBezTo>
                    <a:cubicBezTo>
                      <a:pt x="62450" y="391740"/>
                      <a:pt x="257065" y="477130"/>
                      <a:pt x="257065" y="477130"/>
                    </a:cubicBezTo>
                    <a:cubicBezTo>
                      <a:pt x="257065" y="477130"/>
                      <a:pt x="356746" y="467314"/>
                      <a:pt x="318772" y="183915"/>
                    </a:cubicBezTo>
                    <a:cubicBezTo>
                      <a:pt x="318772" y="183915"/>
                      <a:pt x="323519" y="0"/>
                      <a:pt x="90929" y="0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8" name="Freeform 67"/>
              <p:cNvSpPr/>
              <p:nvPr/>
            </p:nvSpPr>
            <p:spPr>
              <a:xfrm>
                <a:off x="1432305" y="1934301"/>
                <a:ext cx="323743" cy="344286"/>
              </a:xfrm>
              <a:custGeom>
                <a:avLst/>
                <a:gdLst/>
                <a:ahLst/>
                <a:cxnLst/>
                <a:rect l="0" t="0" r="0" b="0"/>
                <a:pathLst>
                  <a:path w="323742" h="344286">
                    <a:moveTo>
                      <a:pt x="18171" y="10185"/>
                    </a:moveTo>
                    <a:cubicBezTo>
                      <a:pt x="18171" y="10185"/>
                      <a:pt x="208040" y="-41772"/>
                      <a:pt x="283988" y="76312"/>
                    </a:cubicBezTo>
                    <a:cubicBezTo>
                      <a:pt x="359936" y="194395"/>
                      <a:pt x="302975" y="331371"/>
                      <a:pt x="302975" y="331371"/>
                    </a:cubicBezTo>
                    <a:cubicBezTo>
                      <a:pt x="302975" y="331371"/>
                      <a:pt x="184307" y="397496"/>
                      <a:pt x="41905" y="222734"/>
                    </a:cubicBezTo>
                    <a:cubicBezTo>
                      <a:pt x="41905" y="222734"/>
                      <a:pt x="-34044" y="62142"/>
                      <a:pt x="18171" y="10185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69" name="Freeform 68"/>
              <p:cNvSpPr/>
              <p:nvPr/>
            </p:nvSpPr>
            <p:spPr>
              <a:xfrm>
                <a:off x="2873930" y="2374893"/>
                <a:ext cx="265891" cy="263473"/>
              </a:xfrm>
              <a:custGeom>
                <a:avLst/>
                <a:gdLst/>
                <a:ahLst/>
                <a:cxnLst/>
                <a:rect l="0" t="0" r="0" b="0"/>
                <a:pathLst>
                  <a:path w="265891" h="263473">
                    <a:moveTo>
                      <a:pt x="12386" y="32473"/>
                    </a:moveTo>
                    <a:cubicBezTo>
                      <a:pt x="12386" y="32473"/>
                      <a:pt x="-39829" y="160003"/>
                      <a:pt x="59853" y="226130"/>
                    </a:cubicBezTo>
                    <a:cubicBezTo>
                      <a:pt x="159535" y="292255"/>
                      <a:pt x="254469" y="249746"/>
                      <a:pt x="254469" y="249746"/>
                    </a:cubicBezTo>
                    <a:cubicBezTo>
                      <a:pt x="254469" y="249746"/>
                      <a:pt x="301935" y="169449"/>
                      <a:pt x="202255" y="56089"/>
                    </a:cubicBezTo>
                    <a:cubicBezTo>
                      <a:pt x="102574" y="-57270"/>
                      <a:pt x="12386" y="32473"/>
                      <a:pt x="12386" y="32473"/>
                    </a:cubicBezTo>
                    <a:close/>
                  </a:path>
                </a:pathLst>
              </a:custGeom>
              <a:solidFill>
                <a:srgbClr val="FFDEC0"/>
              </a:solidFill>
              <a:ln w="7600" cap="flat">
                <a:solidFill>
                  <a:srgbClr val="FFDEC0"/>
                </a:solidFill>
                <a:bevel/>
              </a:ln>
            </p:spPr>
          </p:sp>
          <p:sp>
            <p:nvSpPr>
              <p:cNvPr id="70" name="Freeform 69"/>
              <p:cNvSpPr/>
              <p:nvPr/>
            </p:nvSpPr>
            <p:spPr>
              <a:xfrm>
                <a:off x="2533063" y="1907731"/>
                <a:ext cx="248091" cy="173804"/>
              </a:xfrm>
              <a:custGeom>
                <a:avLst/>
                <a:gdLst/>
                <a:ahLst/>
                <a:cxnLst/>
                <a:rect l="0" t="0" r="0" b="0"/>
                <a:pathLst>
                  <a:path w="248091" h="173804">
                    <a:moveTo>
                      <a:pt x="1113" y="164283"/>
                    </a:moveTo>
                    <a:cubicBezTo>
                      <a:pt x="1113" y="164283"/>
                      <a:pt x="148040" y="220964"/>
                      <a:pt x="247720" y="50923"/>
                    </a:cubicBezTo>
                    <a:cubicBezTo>
                      <a:pt x="247720" y="50923"/>
                      <a:pt x="171773" y="-10480"/>
                      <a:pt x="105319" y="-1033"/>
                    </a:cubicBezTo>
                    <a:cubicBezTo>
                      <a:pt x="38864" y="8414"/>
                      <a:pt x="-8604" y="159560"/>
                      <a:pt x="1113" y="164283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1" name="Freeform 70"/>
              <p:cNvSpPr/>
              <p:nvPr/>
            </p:nvSpPr>
            <p:spPr>
              <a:xfrm>
                <a:off x="2571516" y="1498129"/>
                <a:ext cx="345992" cy="298898"/>
              </a:xfrm>
              <a:custGeom>
                <a:avLst/>
                <a:gdLst/>
                <a:ahLst/>
                <a:cxnLst/>
                <a:rect l="0" t="0" r="0" b="0"/>
                <a:pathLst>
                  <a:path w="345992" h="298898">
                    <a:moveTo>
                      <a:pt x="-816" y="11808"/>
                    </a:moveTo>
                    <a:cubicBezTo>
                      <a:pt x="-816" y="11808"/>
                      <a:pt x="22918" y="191295"/>
                      <a:pt x="108359" y="257422"/>
                    </a:cubicBezTo>
                    <a:cubicBezTo>
                      <a:pt x="193800" y="323549"/>
                      <a:pt x="340949" y="295208"/>
                      <a:pt x="345992" y="276315"/>
                    </a:cubicBezTo>
                    <a:cubicBezTo>
                      <a:pt x="350441" y="257422"/>
                      <a:pt x="269747" y="35425"/>
                      <a:pt x="231773" y="11808"/>
                    </a:cubicBezTo>
                    <a:cubicBezTo>
                      <a:pt x="193800" y="-11808"/>
                      <a:pt x="-816" y="2362"/>
                      <a:pt x="-816" y="11808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2" name="Freeform 71"/>
              <p:cNvSpPr/>
              <p:nvPr/>
            </p:nvSpPr>
            <p:spPr>
              <a:xfrm>
                <a:off x="3184320" y="1679683"/>
                <a:ext cx="254766" cy="388567"/>
              </a:xfrm>
              <a:custGeom>
                <a:avLst/>
                <a:gdLst/>
                <a:ahLst/>
                <a:cxnLst/>
                <a:rect l="0" t="0" r="0" b="0"/>
                <a:pathLst>
                  <a:path w="254766" h="388567">
                    <a:moveTo>
                      <a:pt x="81733" y="5019"/>
                    </a:moveTo>
                    <a:cubicBezTo>
                      <a:pt x="81733" y="5019"/>
                      <a:pt x="-36936" y="99485"/>
                      <a:pt x="10532" y="208122"/>
                    </a:cubicBezTo>
                    <a:cubicBezTo>
                      <a:pt x="57999" y="316758"/>
                      <a:pt x="181414" y="387608"/>
                      <a:pt x="181414" y="387608"/>
                    </a:cubicBezTo>
                    <a:cubicBezTo>
                      <a:pt x="181414" y="387608"/>
                      <a:pt x="281096" y="297865"/>
                      <a:pt x="247868" y="151442"/>
                    </a:cubicBezTo>
                    <a:cubicBezTo>
                      <a:pt x="214641" y="5019"/>
                      <a:pt x="81733" y="-13874"/>
                      <a:pt x="81733" y="5019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3" name="Freeform 72"/>
              <p:cNvSpPr/>
              <p:nvPr/>
            </p:nvSpPr>
            <p:spPr>
              <a:xfrm>
                <a:off x="2015743" y="2157923"/>
                <a:ext cx="239190" cy="344286"/>
              </a:xfrm>
              <a:custGeom>
                <a:avLst/>
                <a:gdLst/>
                <a:ahLst/>
                <a:cxnLst/>
                <a:rect l="0" t="0" r="0" b="0"/>
                <a:pathLst>
                  <a:path w="239190" h="344286">
                    <a:moveTo>
                      <a:pt x="48283" y="-886"/>
                    </a:moveTo>
                    <a:cubicBezTo>
                      <a:pt x="48283" y="-886"/>
                      <a:pt x="-56146" y="121921"/>
                      <a:pt x="38789" y="235281"/>
                    </a:cubicBezTo>
                    <a:cubicBezTo>
                      <a:pt x="133724" y="348642"/>
                      <a:pt x="190686" y="343917"/>
                      <a:pt x="190686" y="343917"/>
                    </a:cubicBezTo>
                    <a:cubicBezTo>
                      <a:pt x="190686" y="343917"/>
                      <a:pt x="266633" y="258897"/>
                      <a:pt x="228658" y="136091"/>
                    </a:cubicBezTo>
                    <a:cubicBezTo>
                      <a:pt x="190686" y="13284"/>
                      <a:pt x="48283" y="22731"/>
                      <a:pt x="48283" y="-886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4" name="Freeform 73"/>
              <p:cNvSpPr/>
              <p:nvPr/>
            </p:nvSpPr>
            <p:spPr>
              <a:xfrm>
                <a:off x="1811046" y="1798129"/>
                <a:ext cx="209153" cy="335431"/>
              </a:xfrm>
              <a:custGeom>
                <a:avLst/>
                <a:gdLst/>
                <a:ahLst/>
                <a:cxnLst/>
                <a:rect l="0" t="0" r="0" b="0"/>
                <a:pathLst>
                  <a:path w="209153" h="335431">
                    <a:moveTo>
                      <a:pt x="72610" y="0"/>
                    </a:moveTo>
                    <a:cubicBezTo>
                      <a:pt x="72610" y="0"/>
                      <a:pt x="-36565" y="99116"/>
                      <a:pt x="10902" y="169966"/>
                    </a:cubicBezTo>
                    <a:cubicBezTo>
                      <a:pt x="58370" y="240816"/>
                      <a:pt x="196025" y="335431"/>
                      <a:pt x="196025" y="335431"/>
                    </a:cubicBezTo>
                    <a:cubicBezTo>
                      <a:pt x="196025" y="335431"/>
                      <a:pt x="234000" y="245539"/>
                      <a:pt x="181785" y="141626"/>
                    </a:cubicBezTo>
                    <a:cubicBezTo>
                      <a:pt x="129571" y="37713"/>
                      <a:pt x="84477" y="-11882"/>
                      <a:pt x="72610" y="0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5" name="Freeform 74"/>
              <p:cNvSpPr/>
              <p:nvPr/>
            </p:nvSpPr>
            <p:spPr>
              <a:xfrm>
                <a:off x="1627482" y="2794464"/>
                <a:ext cx="256991" cy="176018"/>
              </a:xfrm>
              <a:custGeom>
                <a:avLst/>
                <a:gdLst/>
                <a:ahLst/>
                <a:cxnLst/>
                <a:rect l="0" t="0" r="0" b="0"/>
                <a:pathLst>
                  <a:path w="256991" h="176018">
                    <a:moveTo>
                      <a:pt x="0" y="33285"/>
                    </a:moveTo>
                    <a:cubicBezTo>
                      <a:pt x="0" y="33285"/>
                      <a:pt x="23586" y="156090"/>
                      <a:pt x="109027" y="165538"/>
                    </a:cubicBezTo>
                    <a:cubicBezTo>
                      <a:pt x="194467" y="174985"/>
                      <a:pt x="256175" y="174985"/>
                      <a:pt x="256175" y="174985"/>
                    </a:cubicBezTo>
                    <a:cubicBezTo>
                      <a:pt x="256175" y="174985"/>
                      <a:pt x="203962" y="19115"/>
                      <a:pt x="156494" y="4945"/>
                    </a:cubicBezTo>
                    <a:cubicBezTo>
                      <a:pt x="109027" y="-9225"/>
                      <a:pt x="0" y="4945"/>
                      <a:pt x="0" y="33285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6" name="Freeform 75"/>
              <p:cNvSpPr/>
              <p:nvPr/>
            </p:nvSpPr>
            <p:spPr>
              <a:xfrm>
                <a:off x="2377312" y="2474527"/>
                <a:ext cx="199141" cy="249082"/>
              </a:xfrm>
              <a:custGeom>
                <a:avLst/>
                <a:gdLst/>
                <a:ahLst/>
                <a:cxnLst/>
                <a:rect l="0" t="0" r="0" b="0"/>
                <a:pathLst>
                  <a:path w="199141" h="249082">
                    <a:moveTo>
                      <a:pt x="194616" y="-1033"/>
                    </a:moveTo>
                    <a:cubicBezTo>
                      <a:pt x="194616" y="-1033"/>
                      <a:pt x="109174" y="46200"/>
                      <a:pt x="80695" y="46200"/>
                    </a:cubicBezTo>
                    <a:cubicBezTo>
                      <a:pt x="52214" y="46200"/>
                      <a:pt x="0" y="159560"/>
                      <a:pt x="0" y="225687"/>
                    </a:cubicBezTo>
                    <a:cubicBezTo>
                      <a:pt x="0" y="291814"/>
                      <a:pt x="94935" y="197346"/>
                      <a:pt x="156642" y="159560"/>
                    </a:cubicBezTo>
                    <a:cubicBezTo>
                      <a:pt x="218350" y="121773"/>
                      <a:pt x="194616" y="-1033"/>
                      <a:pt x="194616" y="-1033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7" name="Freeform 76"/>
              <p:cNvSpPr/>
              <p:nvPr/>
            </p:nvSpPr>
            <p:spPr>
              <a:xfrm>
                <a:off x="2686589" y="2247587"/>
                <a:ext cx="151302" cy="179339"/>
              </a:xfrm>
              <a:custGeom>
                <a:avLst/>
                <a:gdLst/>
                <a:ahLst/>
                <a:cxnLst/>
                <a:rect l="0" t="0" r="0" b="0"/>
                <a:pathLst>
                  <a:path w="151302" h="179339">
                    <a:moveTo>
                      <a:pt x="146406" y="-811"/>
                    </a:moveTo>
                    <a:cubicBezTo>
                      <a:pt x="146406" y="-811"/>
                      <a:pt x="79952" y="13358"/>
                      <a:pt x="51472" y="27528"/>
                    </a:cubicBezTo>
                    <a:cubicBezTo>
                      <a:pt x="22992" y="41698"/>
                      <a:pt x="-742" y="112548"/>
                      <a:pt x="-742" y="112548"/>
                    </a:cubicBezTo>
                    <a:lnTo>
                      <a:pt x="51472" y="178675"/>
                    </a:lnTo>
                    <a:cubicBezTo>
                      <a:pt x="51472" y="178675"/>
                      <a:pt x="146406" y="98379"/>
                      <a:pt x="146406" y="84209"/>
                    </a:cubicBezTo>
                    <a:cubicBezTo>
                      <a:pt x="146406" y="70038"/>
                      <a:pt x="155901" y="-811"/>
                      <a:pt x="146406" y="-811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78" name="Freeform 77"/>
              <p:cNvSpPr/>
              <p:nvPr/>
            </p:nvSpPr>
            <p:spPr>
              <a:xfrm>
                <a:off x="2697037" y="2568625"/>
                <a:ext cx="140177" cy="132843"/>
              </a:xfrm>
              <a:custGeom>
                <a:avLst/>
                <a:gdLst/>
                <a:ahLst/>
                <a:cxnLst/>
                <a:rect l="0" t="0" r="0" b="0"/>
                <a:pathLst>
                  <a:path w="140177" h="132843">
                    <a:moveTo>
                      <a:pt x="-593" y="89079"/>
                    </a:moveTo>
                    <a:cubicBezTo>
                      <a:pt x="-593" y="89079"/>
                      <a:pt x="89596" y="150482"/>
                      <a:pt x="127569" y="126866"/>
                    </a:cubicBezTo>
                    <a:cubicBezTo>
                      <a:pt x="165542" y="103249"/>
                      <a:pt x="103834" y="-664"/>
                      <a:pt x="103834" y="-664"/>
                    </a:cubicBezTo>
                    <a:cubicBezTo>
                      <a:pt x="103834" y="-664"/>
                      <a:pt x="23140" y="18229"/>
                      <a:pt x="-593" y="89079"/>
                    </a:cubicBezTo>
                    <a:close/>
                  </a:path>
                </a:pathLst>
              </a:custGeom>
              <a:solidFill>
                <a:srgbClr val="FFDEC0"/>
              </a:solidFill>
              <a:ln w="7600" cap="flat">
                <a:solidFill>
                  <a:srgbClr val="FFDEC0"/>
                </a:solidFill>
                <a:bevel/>
              </a:ln>
            </p:spPr>
          </p:sp>
          <p:sp>
            <p:nvSpPr>
              <p:cNvPr id="79" name="Freeform 78"/>
              <p:cNvSpPr/>
              <p:nvPr/>
            </p:nvSpPr>
            <p:spPr>
              <a:xfrm>
                <a:off x="1608996" y="1464917"/>
                <a:ext cx="188015" cy="337644"/>
              </a:xfrm>
              <a:custGeom>
                <a:avLst/>
                <a:gdLst/>
                <a:ahLst/>
                <a:cxnLst/>
                <a:rect l="0" t="0" r="0" b="0"/>
                <a:pathLst>
                  <a:path w="188015" h="337644">
                    <a:moveTo>
                      <a:pt x="9939" y="153656"/>
                    </a:moveTo>
                    <a:cubicBezTo>
                      <a:pt x="9939" y="153656"/>
                      <a:pt x="-23289" y="281186"/>
                      <a:pt x="24179" y="328419"/>
                    </a:cubicBezTo>
                    <a:cubicBezTo>
                      <a:pt x="71646" y="375653"/>
                      <a:pt x="185568" y="224506"/>
                      <a:pt x="185568" y="224506"/>
                    </a:cubicBezTo>
                    <a:cubicBezTo>
                      <a:pt x="185568" y="224506"/>
                      <a:pt x="195060" y="45019"/>
                      <a:pt x="171328" y="7233"/>
                    </a:cubicBezTo>
                    <a:cubicBezTo>
                      <a:pt x="147594" y="-30554"/>
                      <a:pt x="9939" y="82806"/>
                      <a:pt x="9939" y="153656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  <p:sp>
            <p:nvSpPr>
              <p:cNvPr id="80" name="Freeform 79"/>
              <p:cNvSpPr/>
              <p:nvPr/>
            </p:nvSpPr>
            <p:spPr>
              <a:xfrm>
                <a:off x="1725378" y="2369359"/>
                <a:ext cx="151302" cy="197051"/>
              </a:xfrm>
              <a:custGeom>
                <a:avLst/>
                <a:gdLst/>
                <a:ahLst/>
                <a:cxnLst/>
                <a:rect l="0" t="0" r="0" b="0"/>
                <a:pathLst>
                  <a:path w="151302" h="197051">
                    <a:moveTo>
                      <a:pt x="6378" y="56901"/>
                    </a:moveTo>
                    <a:cubicBezTo>
                      <a:pt x="6378" y="56901"/>
                      <a:pt x="77581" y="165539"/>
                      <a:pt x="125047" y="193878"/>
                    </a:cubicBezTo>
                    <a:cubicBezTo>
                      <a:pt x="172513" y="222217"/>
                      <a:pt x="139287" y="56901"/>
                      <a:pt x="139287" y="56901"/>
                    </a:cubicBezTo>
                    <a:lnTo>
                      <a:pt x="34858" y="222"/>
                    </a:lnTo>
                    <a:cubicBezTo>
                      <a:pt x="34858" y="222"/>
                      <a:pt x="-22101" y="-13949"/>
                      <a:pt x="6378" y="56901"/>
                    </a:cubicBezTo>
                    <a:close/>
                  </a:path>
                </a:pathLst>
              </a:custGeom>
              <a:solidFill>
                <a:srgbClr val="FFEFE1"/>
              </a:solidFill>
              <a:ln w="7600" cap="flat">
                <a:solidFill>
                  <a:srgbClr val="FFEFE1"/>
                </a:solidFill>
                <a:bevel/>
              </a:ln>
            </p:spPr>
          </p:sp>
        </p:grpSp>
        <p:sp>
          <p:nvSpPr>
            <p:cNvPr id="27" name="Freeform 26"/>
            <p:cNvSpPr/>
            <p:nvPr/>
          </p:nvSpPr>
          <p:spPr>
            <a:xfrm>
              <a:off x="6234422" y="636213"/>
              <a:ext cx="406716" cy="460441"/>
            </a:xfrm>
            <a:custGeom>
              <a:avLst/>
              <a:gdLst/>
              <a:ahLst/>
              <a:cxnLst/>
              <a:rect l="0" t="0" r="0" b="0"/>
              <a:pathLst>
                <a:path w="406716" h="460441">
                  <a:moveTo>
                    <a:pt x="49027" y="459527"/>
                  </a:moveTo>
                  <a:cubicBezTo>
                    <a:pt x="49027" y="459527"/>
                    <a:pt x="-52822" y="303245"/>
                    <a:pt x="33357" y="131737"/>
                  </a:cubicBezTo>
                  <a:cubicBezTo>
                    <a:pt x="119537" y="-39771"/>
                    <a:pt x="287976" y="22596"/>
                    <a:pt x="347040" y="-792"/>
                  </a:cubicBezTo>
                  <a:cubicBezTo>
                    <a:pt x="347040" y="-792"/>
                    <a:pt x="476001" y="162920"/>
                    <a:pt x="358486" y="314939"/>
                  </a:cubicBezTo>
                  <a:cubicBezTo>
                    <a:pt x="358486" y="314939"/>
                    <a:pt x="284059" y="483279"/>
                    <a:pt x="49027" y="459527"/>
                  </a:cubicBezTo>
                  <a:close/>
                </a:path>
              </a:pathLst>
            </a:custGeom>
            <a:solidFill>
              <a:srgbClr val="FFEFE1"/>
            </a:solidFill>
            <a:ln w="7600" cap="flat">
              <a:solidFill>
                <a:srgbClr val="FFEFE1"/>
              </a:solidFill>
              <a:bevel/>
            </a:ln>
          </p:spPr>
        </p:sp>
        <p:sp>
          <p:nvSpPr>
            <p:cNvPr id="28" name="Freeform 27"/>
            <p:cNvSpPr/>
            <p:nvPr/>
          </p:nvSpPr>
          <p:spPr>
            <a:xfrm>
              <a:off x="6625284" y="2239750"/>
              <a:ext cx="265891" cy="263473"/>
            </a:xfrm>
            <a:custGeom>
              <a:avLst/>
              <a:gdLst/>
              <a:ahLst/>
              <a:cxnLst/>
              <a:rect l="0" t="0" r="0" b="0"/>
              <a:pathLst>
                <a:path w="265891" h="263473">
                  <a:moveTo>
                    <a:pt x="12387" y="32473"/>
                  </a:moveTo>
                  <a:cubicBezTo>
                    <a:pt x="12387" y="32473"/>
                    <a:pt x="-39829" y="160002"/>
                    <a:pt x="59853" y="226129"/>
                  </a:cubicBezTo>
                  <a:cubicBezTo>
                    <a:pt x="159535" y="292255"/>
                    <a:pt x="254470" y="249746"/>
                    <a:pt x="254470" y="249746"/>
                  </a:cubicBezTo>
                  <a:cubicBezTo>
                    <a:pt x="254470" y="249746"/>
                    <a:pt x="301936" y="169448"/>
                    <a:pt x="202255" y="56089"/>
                  </a:cubicBezTo>
                  <a:cubicBezTo>
                    <a:pt x="102574" y="-57270"/>
                    <a:pt x="12387" y="32473"/>
                    <a:pt x="12387" y="32473"/>
                  </a:cubicBezTo>
                  <a:close/>
                </a:path>
              </a:pathLst>
            </a:custGeom>
            <a:solidFill>
              <a:srgbClr val="FFEFE1"/>
            </a:solidFill>
            <a:ln w="7600" cap="flat">
              <a:solidFill>
                <a:srgbClr val="FFEFE1"/>
              </a:solidFill>
              <a:bevel/>
            </a:ln>
          </p:spPr>
        </p:sp>
        <p:sp>
          <p:nvSpPr>
            <p:cNvPr id="29" name="Freeform 28"/>
            <p:cNvSpPr/>
            <p:nvPr/>
          </p:nvSpPr>
          <p:spPr>
            <a:xfrm>
              <a:off x="3839305" y="1205792"/>
              <a:ext cx="199141" cy="249082"/>
            </a:xfrm>
            <a:custGeom>
              <a:avLst/>
              <a:gdLst/>
              <a:ahLst/>
              <a:cxnLst/>
              <a:rect l="0" t="0" r="0" b="0"/>
              <a:pathLst>
                <a:path w="199141" h="249082">
                  <a:moveTo>
                    <a:pt x="194617" y="-1033"/>
                  </a:moveTo>
                  <a:cubicBezTo>
                    <a:pt x="194617" y="-1033"/>
                    <a:pt x="109175" y="46200"/>
                    <a:pt x="80695" y="46200"/>
                  </a:cubicBezTo>
                  <a:cubicBezTo>
                    <a:pt x="52214" y="46200"/>
                    <a:pt x="0" y="159560"/>
                    <a:pt x="0" y="225687"/>
                  </a:cubicBezTo>
                  <a:cubicBezTo>
                    <a:pt x="0" y="291814"/>
                    <a:pt x="94935" y="197346"/>
                    <a:pt x="156642" y="159560"/>
                  </a:cubicBezTo>
                  <a:cubicBezTo>
                    <a:pt x="218350" y="121773"/>
                    <a:pt x="194617" y="-1033"/>
                    <a:pt x="194617" y="-1033"/>
                  </a:cubicBezTo>
                  <a:close/>
                </a:path>
              </a:pathLst>
            </a:custGeom>
            <a:solidFill>
              <a:srgbClr val="FFEFE1"/>
            </a:solidFill>
            <a:ln w="7600" cap="flat">
              <a:solidFill>
                <a:srgbClr val="FFEFE1"/>
              </a:solidFill>
              <a:bevel/>
            </a:ln>
          </p:spPr>
        </p:sp>
        <p:sp>
          <p:nvSpPr>
            <p:cNvPr id="32" name="Freeform 31"/>
            <p:cNvSpPr/>
            <p:nvPr/>
          </p:nvSpPr>
          <p:spPr>
            <a:xfrm>
              <a:off x="1909063" y="1124744"/>
              <a:ext cx="4475404" cy="1083548"/>
            </a:xfrm>
            <a:custGeom>
              <a:avLst/>
              <a:gdLst>
                <a:gd name="rtl" fmla="*/ 251507 w 3869836"/>
                <a:gd name="rtr" fmla="*/ 3681858 w 3869836"/>
              </a:gdLst>
              <a:ahLst/>
              <a:cxnLst/>
              <a:rect l="rtl" t="t" r="rtr" b="b"/>
              <a:pathLst>
                <a:path w="3869836" h="650698">
                  <a:moveTo>
                    <a:pt x="0" y="0"/>
                  </a:moveTo>
                  <a:lnTo>
                    <a:pt x="3544032" y="0"/>
                  </a:lnTo>
                  <a:lnTo>
                    <a:pt x="3869836" y="325349"/>
                  </a:lnTo>
                  <a:lnTo>
                    <a:pt x="3544032" y="650698"/>
                  </a:lnTo>
                  <a:lnTo>
                    <a:pt x="0" y="6506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B9B"/>
            </a:solidFill>
            <a:ln w="7600" cap="flat">
              <a:solidFill>
                <a:srgbClr val="C00000"/>
              </a:solidFill>
              <a:bevel/>
            </a:ln>
          </p:spPr>
          <p:txBody>
            <a:bodyPr wrap="square" lIns="0" tIns="0" rIns="0" bIns="0" rtlCol="0" anchor="ctr"/>
            <a:lstStyle/>
            <a:p>
              <a:pPr algn="ctr" rtl="1">
                <a:lnSpc>
                  <a:spcPct val="100000"/>
                </a:lnSpc>
              </a:pPr>
              <a:r>
                <a:rPr lang="fa-IR" b="1" dirty="0" smtClean="0">
                  <a:solidFill>
                    <a:srgbClr val="C00000"/>
                  </a:solidFill>
                  <a:latin typeface="Arial"/>
                  <a:cs typeface="B Bardiya" panose="00000400000000000000" pitchFamily="2" charset="-78"/>
                </a:rPr>
                <a:t> آگوست لوش نظریه فضای اقتصادی شهرها را           در گسترش و اصلاح نظریه والتر کریستالر مطرح     نمود .</a:t>
              </a:r>
              <a:endParaRPr b="1" dirty="0">
                <a:solidFill>
                  <a:srgbClr val="C00000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1909064" y="2577593"/>
              <a:ext cx="4475403" cy="927024"/>
            </a:xfrm>
            <a:custGeom>
              <a:avLst/>
              <a:gdLst>
                <a:gd name="rtl" fmla="*/ 251514 w 3869836"/>
                <a:gd name="rtr" fmla="*/ 3681866 w 3869836"/>
              </a:gdLst>
              <a:ahLst/>
              <a:cxnLst/>
              <a:rect l="rtl" t="t" r="rtr" b="b"/>
              <a:pathLst>
                <a:path w="3869836" h="650698">
                  <a:moveTo>
                    <a:pt x="0" y="0"/>
                  </a:moveTo>
                  <a:lnTo>
                    <a:pt x="3544032" y="0"/>
                  </a:lnTo>
                  <a:lnTo>
                    <a:pt x="3869836" y="325349"/>
                  </a:lnTo>
                  <a:lnTo>
                    <a:pt x="3544032" y="650698"/>
                  </a:lnTo>
                  <a:lnTo>
                    <a:pt x="0" y="6506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393A"/>
            </a:solidFill>
            <a:ln w="7600" cap="flat">
              <a:solidFill>
                <a:schemeClr val="accent6">
                  <a:lumMod val="75000"/>
                </a:schemeClr>
              </a:solidFill>
              <a:bevel/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fa-IR" sz="20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اساس نظریه لوش :</a:t>
              </a:r>
            </a:p>
            <a:p>
              <a:pPr algn="ctr"/>
              <a:r>
                <a:rPr lang="fa-IR" sz="20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فاصله، حمل و نقل و تولیدات به بازار</a:t>
              </a:r>
              <a:endParaRPr sz="2000" b="1" dirty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929600" y="3804825"/>
              <a:ext cx="4454867" cy="1581080"/>
            </a:xfrm>
            <a:custGeom>
              <a:avLst/>
              <a:gdLst>
                <a:gd name="rtl" fmla="*/ 251514 w 3869836"/>
                <a:gd name="rtr" fmla="*/ 3681866 w 3869836"/>
              </a:gdLst>
              <a:ahLst/>
              <a:cxnLst/>
              <a:rect l="rtl" t="t" r="rtr" b="b"/>
              <a:pathLst>
                <a:path w="3869836" h="650698">
                  <a:moveTo>
                    <a:pt x="0" y="0"/>
                  </a:moveTo>
                  <a:lnTo>
                    <a:pt x="3544032" y="0"/>
                  </a:lnTo>
                  <a:lnTo>
                    <a:pt x="3869836" y="325349"/>
                  </a:lnTo>
                  <a:lnTo>
                    <a:pt x="3544032" y="650698"/>
                  </a:lnTo>
                  <a:lnTo>
                    <a:pt x="0" y="6506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564"/>
            </a:solidFill>
            <a:ln w="7600" cap="flat">
              <a:solidFill>
                <a:srgbClr val="AC5A00"/>
              </a:solidFill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lang="fa-IR" b="1" dirty="0" smtClean="0">
                  <a:solidFill>
                    <a:srgbClr val="7A4000"/>
                  </a:solidFill>
                  <a:latin typeface="Arial"/>
                  <a:cs typeface="B Bardiya" panose="00000400000000000000" pitchFamily="2" charset="-78"/>
                </a:rPr>
                <a:t>عقیده لوش </a:t>
              </a:r>
              <a:r>
                <a:rPr lang="fa-IR" b="1" dirty="0" smtClean="0">
                  <a:solidFill>
                    <a:srgbClr val="7A4000"/>
                  </a:solidFill>
                  <a:latin typeface="Arial"/>
                  <a:cs typeface="B Nazanin" panose="00000400000000000000" pitchFamily="2" charset="-78"/>
                </a:rPr>
                <a:t>:</a:t>
              </a:r>
            </a:p>
            <a:p>
              <a:pPr algn="ctr">
                <a:lnSpc>
                  <a:spcPct val="100000"/>
                </a:lnSpc>
              </a:pPr>
              <a:r>
                <a:rPr lang="fa-IR" b="1" dirty="0" smtClean="0">
                  <a:solidFill>
                    <a:srgbClr val="7A4000"/>
                  </a:solidFill>
                  <a:latin typeface="Arial"/>
                  <a:cs typeface="B Bardiya" panose="00000400000000000000" pitchFamily="2" charset="-78"/>
                </a:rPr>
                <a:t>وجود رابطه بین منحنی قیمت و منحنی تقاضا که بیان کننده میدان عمل و پرتو افشانی بازار شهری است که می تواند تولیداتی را به واحدهای پایین دست خود عرضه کند .</a:t>
              </a:r>
            </a:p>
          </p:txBody>
        </p:sp>
      </p:grpSp>
      <p:sp>
        <p:nvSpPr>
          <p:cNvPr id="84" name="Rectangle 3"/>
          <p:cNvSpPr txBox="1">
            <a:spLocks noChangeArrowheads="1"/>
          </p:cNvSpPr>
          <p:nvPr/>
        </p:nvSpPr>
        <p:spPr bwMode="auto">
          <a:xfrm rot="5400000">
            <a:off x="3704223" y="2389825"/>
            <a:ext cx="6858002" cy="207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4500" b="1" kern="0" dirty="0" smtClean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نظریه آگوست لوش</a:t>
            </a:r>
          </a:p>
        </p:txBody>
      </p:sp>
    </p:spTree>
    <p:extLst>
      <p:ext uri="{BB962C8B-B14F-4D97-AF65-F5344CB8AC3E}">
        <p14:creationId xmlns:p14="http://schemas.microsoft.com/office/powerpoint/2010/main" val="304892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95536" y="354968"/>
            <a:ext cx="8352928" cy="6120680"/>
          </a:xfrm>
          <a:prstGeom prst="rect">
            <a:avLst/>
          </a:prstGeom>
          <a:ln>
            <a:solidFill>
              <a:srgbClr val="3E868E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grpSp>
        <p:nvGrpSpPr>
          <p:cNvPr id="81" name="Group145"/>
          <p:cNvGrpSpPr/>
          <p:nvPr/>
        </p:nvGrpSpPr>
        <p:grpSpPr>
          <a:xfrm>
            <a:off x="702083" y="692696"/>
            <a:ext cx="7739831" cy="5669764"/>
            <a:chOff x="306410" y="412940"/>
            <a:chExt cx="8531152" cy="6249441"/>
          </a:xfrm>
        </p:grpSpPr>
        <p:grpSp>
          <p:nvGrpSpPr>
            <p:cNvPr id="82" name="Group 81"/>
            <p:cNvGrpSpPr/>
            <p:nvPr/>
          </p:nvGrpSpPr>
          <p:grpSpPr>
            <a:xfrm>
              <a:off x="306410" y="412940"/>
              <a:ext cx="8531152" cy="6032128"/>
              <a:chOff x="306410" y="412940"/>
              <a:chExt cx="8531152" cy="6032128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2113986" y="1393036"/>
                <a:ext cx="3017747" cy="3775482"/>
              </a:xfrm>
              <a:custGeom>
                <a:avLst/>
                <a:gdLst/>
                <a:ahLst/>
                <a:cxnLst/>
                <a:rect l="0" t="0" r="0" b="0"/>
                <a:pathLst>
                  <a:path w="3017747" h="3775482">
                    <a:moveTo>
                      <a:pt x="0" y="0"/>
                    </a:moveTo>
                    <a:lnTo>
                      <a:pt x="73597" y="3775482"/>
                    </a:lnTo>
                    <a:lnTo>
                      <a:pt x="3017747" y="17954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EBEB"/>
              </a:solidFill>
              <a:ln w="7600" cap="flat">
                <a:solidFill>
                  <a:srgbClr val="EAEBEB"/>
                </a:solidFill>
                <a:bevel/>
              </a:ln>
            </p:spPr>
          </p:sp>
          <p:sp>
            <p:nvSpPr>
              <p:cNvPr id="92" name="Freeform 91"/>
              <p:cNvSpPr/>
              <p:nvPr/>
            </p:nvSpPr>
            <p:spPr>
              <a:xfrm>
                <a:off x="2185342" y="3188445"/>
                <a:ext cx="2882900" cy="2250679"/>
              </a:xfrm>
              <a:custGeom>
                <a:avLst/>
                <a:gdLst/>
                <a:ahLst/>
                <a:cxnLst/>
                <a:rect l="0" t="0" r="0" b="0"/>
                <a:pathLst>
                  <a:path w="2882900" h="2250679">
                    <a:moveTo>
                      <a:pt x="2882900" y="0"/>
                    </a:moveTo>
                    <a:lnTo>
                      <a:pt x="0" y="1980074"/>
                    </a:lnTo>
                    <a:lnTo>
                      <a:pt x="2479561" y="2250679"/>
                    </a:lnTo>
                    <a:lnTo>
                      <a:pt x="2882900" y="0"/>
                    </a:lnTo>
                    <a:close/>
                  </a:path>
                </a:pathLst>
              </a:custGeom>
              <a:solidFill>
                <a:srgbClr val="CDCECE"/>
              </a:solidFill>
              <a:ln w="7600" cap="flat">
                <a:solidFill>
                  <a:srgbClr val="CDCECE"/>
                </a:solidFill>
                <a:bevel/>
              </a:ln>
            </p:spPr>
          </p:sp>
          <p:sp>
            <p:nvSpPr>
              <p:cNvPr id="93" name="Freeform 92"/>
              <p:cNvSpPr/>
              <p:nvPr/>
            </p:nvSpPr>
            <p:spPr>
              <a:xfrm>
                <a:off x="4664964" y="2818895"/>
                <a:ext cx="2889512" cy="2620290"/>
              </a:xfrm>
              <a:custGeom>
                <a:avLst/>
                <a:gdLst/>
                <a:ahLst/>
                <a:cxnLst/>
                <a:rect l="0" t="0" r="0" b="0"/>
                <a:pathLst>
                  <a:path w="2889512" h="2620290">
                    <a:moveTo>
                      <a:pt x="403342" y="369612"/>
                    </a:moveTo>
                    <a:lnTo>
                      <a:pt x="2889512" y="0"/>
                    </a:lnTo>
                    <a:lnTo>
                      <a:pt x="2347321" y="2230874"/>
                    </a:lnTo>
                    <a:lnTo>
                      <a:pt x="0" y="2620290"/>
                    </a:lnTo>
                    <a:lnTo>
                      <a:pt x="403342" y="369612"/>
                    </a:lnTo>
                    <a:close/>
                  </a:path>
                </a:pathLst>
              </a:custGeom>
              <a:solidFill>
                <a:srgbClr val="DCDCDD"/>
              </a:solidFill>
              <a:ln w="7600" cap="flat">
                <a:solidFill>
                  <a:srgbClr val="DCDCDD"/>
                </a:solidFill>
                <a:bevel/>
              </a:ln>
            </p:spPr>
          </p:sp>
          <p:sp>
            <p:nvSpPr>
              <p:cNvPr id="94" name="Freeform 93"/>
              <p:cNvSpPr/>
              <p:nvPr/>
            </p:nvSpPr>
            <p:spPr>
              <a:xfrm>
                <a:off x="4611893" y="412940"/>
                <a:ext cx="1651883" cy="134082"/>
              </a:xfrm>
              <a:custGeom>
                <a:avLst/>
                <a:gdLst>
                  <a:gd name="connsiteX0" fmla="*/ 0 w 1651883"/>
                  <a:gd name="connsiteY0" fmla="*/ 66613 h 134082"/>
                  <a:gd name="connsiteX1" fmla="*/ 825938 w 1651883"/>
                  <a:gd name="connsiteY1" fmla="*/ 0 h 134082"/>
                  <a:gd name="connsiteX2" fmla="*/ 1653783 w 1651883"/>
                  <a:gd name="connsiteY2" fmla="*/ 66613 h 134082"/>
                  <a:gd name="connsiteX3" fmla="*/ 825938 w 1651883"/>
                  <a:gd name="connsiteY3" fmla="*/ 133225 h 13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651883" h="134082">
                    <a:moveTo>
                      <a:pt x="0" y="4469"/>
                    </a:moveTo>
                    <a:lnTo>
                      <a:pt x="1651883" y="0"/>
                    </a:lnTo>
                    <a:lnTo>
                      <a:pt x="1157883" y="134082"/>
                    </a:lnTo>
                    <a:lnTo>
                      <a:pt x="0" y="4469"/>
                    </a:lnTo>
                    <a:close/>
                  </a:path>
                </a:pathLst>
              </a:custGeom>
              <a:solidFill>
                <a:srgbClr val="F1F1F1"/>
              </a:solidFill>
              <a:ln w="7600" cap="flat">
                <a:solidFill>
                  <a:srgbClr val="F1F1F1"/>
                </a:solidFill>
                <a:bevel/>
              </a:ln>
            </p:spPr>
          </p:sp>
          <p:sp>
            <p:nvSpPr>
              <p:cNvPr id="95" name="Freeform 94"/>
              <p:cNvSpPr/>
              <p:nvPr/>
            </p:nvSpPr>
            <p:spPr>
              <a:xfrm>
                <a:off x="4598845" y="488978"/>
                <a:ext cx="1196802" cy="2699490"/>
              </a:xfrm>
              <a:custGeom>
                <a:avLst/>
                <a:gdLst/>
                <a:ahLst/>
                <a:cxnLst/>
                <a:rect l="0" t="0" r="0" b="0"/>
                <a:pathLst>
                  <a:path w="1196802" h="2699490">
                    <a:moveTo>
                      <a:pt x="1196802" y="0"/>
                    </a:moveTo>
                    <a:lnTo>
                      <a:pt x="469463" y="2699490"/>
                    </a:lnTo>
                    <a:lnTo>
                      <a:pt x="0" y="501617"/>
                    </a:lnTo>
                    <a:lnTo>
                      <a:pt x="1196802" y="0"/>
                    </a:lnTo>
                    <a:close/>
                  </a:path>
                </a:pathLst>
              </a:custGeom>
              <a:solidFill>
                <a:srgbClr val="DCDCDD"/>
              </a:solidFill>
              <a:ln w="7600" cap="flat">
                <a:solidFill>
                  <a:srgbClr val="DCDCDD"/>
                </a:solidFill>
                <a:bevel/>
              </a:ln>
            </p:spPr>
          </p:sp>
          <p:sp>
            <p:nvSpPr>
              <p:cNvPr id="96" name="Freeform 95"/>
              <p:cNvSpPr/>
              <p:nvPr/>
            </p:nvSpPr>
            <p:spPr>
              <a:xfrm>
                <a:off x="2109813" y="1002898"/>
                <a:ext cx="2958452" cy="2185600"/>
              </a:xfrm>
              <a:custGeom>
                <a:avLst/>
                <a:gdLst/>
                <a:ahLst/>
                <a:cxnLst/>
                <a:rect l="0" t="0" r="0" b="0"/>
                <a:pathLst>
                  <a:path w="2958452" h="2185600">
                    <a:moveTo>
                      <a:pt x="0" y="385022"/>
                    </a:moveTo>
                    <a:lnTo>
                      <a:pt x="2508783" y="0"/>
                    </a:lnTo>
                    <a:lnTo>
                      <a:pt x="2958452" y="2185600"/>
                    </a:lnTo>
                    <a:lnTo>
                      <a:pt x="0" y="385022"/>
                    </a:lnTo>
                    <a:close/>
                  </a:path>
                </a:pathLst>
              </a:custGeom>
              <a:solidFill>
                <a:srgbClr val="F7F8F8"/>
              </a:solidFill>
              <a:ln w="7600" cap="flat">
                <a:solidFill>
                  <a:srgbClr val="F7F8F8"/>
                </a:solidFill>
                <a:bevel/>
              </a:ln>
            </p:spPr>
          </p:sp>
          <p:sp>
            <p:nvSpPr>
              <p:cNvPr id="97" name="Freeform 96"/>
              <p:cNvSpPr/>
              <p:nvPr/>
            </p:nvSpPr>
            <p:spPr>
              <a:xfrm>
                <a:off x="1199584" y="414523"/>
                <a:ext cx="2269497" cy="478770"/>
              </a:xfrm>
              <a:custGeom>
                <a:avLst/>
                <a:gdLst/>
                <a:ahLst/>
                <a:cxnLst/>
                <a:rect l="0" t="0" r="0" b="0"/>
                <a:pathLst>
                  <a:path w="2269497" h="478770">
                    <a:moveTo>
                      <a:pt x="0" y="0"/>
                    </a:moveTo>
                    <a:lnTo>
                      <a:pt x="2269497" y="0"/>
                    </a:lnTo>
                    <a:lnTo>
                      <a:pt x="2269497" y="478770"/>
                    </a:lnTo>
                    <a:lnTo>
                      <a:pt x="0" y="4787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DCDD"/>
              </a:solidFill>
              <a:ln w="7600" cap="flat">
                <a:solidFill>
                  <a:srgbClr val="DCDCDD"/>
                </a:solidFill>
                <a:bevel/>
              </a:ln>
            </p:spPr>
          </p:sp>
          <p:sp>
            <p:nvSpPr>
              <p:cNvPr id="98" name="Freeform 97"/>
              <p:cNvSpPr/>
              <p:nvPr/>
            </p:nvSpPr>
            <p:spPr>
              <a:xfrm>
                <a:off x="2070651" y="605906"/>
                <a:ext cx="2562416" cy="782017"/>
              </a:xfrm>
              <a:custGeom>
                <a:avLst/>
                <a:gdLst/>
                <a:ahLst/>
                <a:cxnLst/>
                <a:rect l="0" t="0" r="0" b="0"/>
                <a:pathLst>
                  <a:path w="2562416" h="782017">
                    <a:moveTo>
                      <a:pt x="0" y="0"/>
                    </a:moveTo>
                    <a:lnTo>
                      <a:pt x="39165" y="782017"/>
                    </a:lnTo>
                    <a:lnTo>
                      <a:pt x="2562416" y="3892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solidFill>
                  <a:srgbClr val="FFFFFF"/>
                </a:solidFill>
                <a:bevel/>
              </a:ln>
            </p:spPr>
          </p:sp>
          <p:sp>
            <p:nvSpPr>
              <p:cNvPr id="99" name="Freeform 98"/>
              <p:cNvSpPr/>
              <p:nvPr/>
            </p:nvSpPr>
            <p:spPr>
              <a:xfrm>
                <a:off x="4681463" y="5049710"/>
                <a:ext cx="2330791" cy="1130082"/>
              </a:xfrm>
              <a:custGeom>
                <a:avLst/>
                <a:gdLst/>
                <a:ahLst/>
                <a:cxnLst/>
                <a:rect l="0" t="0" r="0" b="0"/>
                <a:pathLst>
                  <a:path w="2330791" h="1130082">
                    <a:moveTo>
                      <a:pt x="0" y="389413"/>
                    </a:moveTo>
                    <a:lnTo>
                      <a:pt x="1216638" y="1130082"/>
                    </a:lnTo>
                    <a:lnTo>
                      <a:pt x="2330791" y="0"/>
                    </a:lnTo>
                    <a:lnTo>
                      <a:pt x="0" y="389413"/>
                    </a:lnTo>
                    <a:close/>
                  </a:path>
                </a:pathLst>
              </a:custGeom>
              <a:solidFill>
                <a:srgbClr val="CDCECE"/>
              </a:solidFill>
              <a:ln w="7600" cap="flat">
                <a:solidFill>
                  <a:srgbClr val="CDCECE"/>
                </a:solidFill>
                <a:bevel/>
              </a:ln>
            </p:spPr>
          </p:sp>
          <p:sp>
            <p:nvSpPr>
              <p:cNvPr id="100" name="Freeform 99"/>
              <p:cNvSpPr/>
              <p:nvPr/>
            </p:nvSpPr>
            <p:spPr>
              <a:xfrm>
                <a:off x="7561515" y="2479562"/>
                <a:ext cx="822183" cy="2305544"/>
              </a:xfrm>
              <a:custGeom>
                <a:avLst/>
                <a:gdLst/>
                <a:ahLst/>
                <a:cxnLst/>
                <a:rect l="0" t="0" r="0" b="0"/>
                <a:pathLst>
                  <a:path w="822183" h="2305544">
                    <a:moveTo>
                      <a:pt x="822183" y="0"/>
                    </a:moveTo>
                    <a:lnTo>
                      <a:pt x="0" y="327330"/>
                    </a:lnTo>
                    <a:lnTo>
                      <a:pt x="522698" y="2305544"/>
                    </a:lnTo>
                    <a:lnTo>
                      <a:pt x="822183" y="0"/>
                    </a:lnTo>
                    <a:close/>
                  </a:path>
                </a:pathLst>
              </a:custGeom>
              <a:solidFill>
                <a:srgbClr val="CACBCB"/>
              </a:solidFill>
              <a:ln w="7600" cap="flat">
                <a:solidFill>
                  <a:srgbClr val="CACBCB"/>
                </a:solidFill>
                <a:bevel/>
              </a:ln>
            </p:spPr>
          </p:sp>
          <p:sp>
            <p:nvSpPr>
              <p:cNvPr id="101" name="Freeform 100"/>
              <p:cNvSpPr/>
              <p:nvPr/>
            </p:nvSpPr>
            <p:spPr>
              <a:xfrm>
                <a:off x="7012252" y="2824450"/>
                <a:ext cx="1081579" cy="2225257"/>
              </a:xfrm>
              <a:custGeom>
                <a:avLst/>
                <a:gdLst/>
                <a:ahLst/>
                <a:cxnLst/>
                <a:rect l="0" t="0" r="0" b="0"/>
                <a:pathLst>
                  <a:path w="1081579" h="2225257">
                    <a:moveTo>
                      <a:pt x="544659" y="0"/>
                    </a:moveTo>
                    <a:lnTo>
                      <a:pt x="0" y="2225257"/>
                    </a:lnTo>
                    <a:lnTo>
                      <a:pt x="1081579" y="1960625"/>
                    </a:lnTo>
                    <a:lnTo>
                      <a:pt x="544659" y="0"/>
                    </a:lnTo>
                    <a:close/>
                  </a:path>
                </a:pathLst>
              </a:custGeom>
              <a:solidFill>
                <a:srgbClr val="B5B6B6"/>
              </a:solidFill>
              <a:ln w="7600" cap="flat">
                <a:solidFill>
                  <a:srgbClr val="B5B6B6"/>
                </a:solidFill>
                <a:bevel/>
              </a:ln>
            </p:spPr>
          </p:sp>
          <p:sp>
            <p:nvSpPr>
              <p:cNvPr id="102" name="Freeform 101"/>
              <p:cNvSpPr/>
              <p:nvPr/>
            </p:nvSpPr>
            <p:spPr>
              <a:xfrm>
                <a:off x="2085357" y="416166"/>
                <a:ext cx="2537610" cy="580572"/>
              </a:xfrm>
              <a:custGeom>
                <a:avLst/>
                <a:gdLst>
                  <a:gd name="connsiteX0" fmla="*/ 0 w 2537610"/>
                  <a:gd name="connsiteY0" fmla="*/ 288430 h 580572"/>
                  <a:gd name="connsiteX1" fmla="*/ 1268805 w 2537610"/>
                  <a:gd name="connsiteY1" fmla="*/ 0 h 580572"/>
                  <a:gd name="connsiteX2" fmla="*/ 2540528 w 2537610"/>
                  <a:gd name="connsiteY2" fmla="*/ 288430 h 580572"/>
                  <a:gd name="connsiteX3" fmla="*/ 1268805 w 2537610"/>
                  <a:gd name="connsiteY3" fmla="*/ 576861 h 58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2537610" h="580572">
                    <a:moveTo>
                      <a:pt x="0" y="189741"/>
                    </a:moveTo>
                    <a:lnTo>
                      <a:pt x="125501" y="0"/>
                    </a:lnTo>
                    <a:lnTo>
                      <a:pt x="2531005" y="0"/>
                    </a:lnTo>
                    <a:lnTo>
                      <a:pt x="2537610" y="580572"/>
                    </a:lnTo>
                    <a:lnTo>
                      <a:pt x="0" y="189741"/>
                    </a:lnTo>
                    <a:close/>
                  </a:path>
                </a:pathLst>
              </a:custGeom>
              <a:solidFill>
                <a:srgbClr val="F1F1F1"/>
              </a:solidFill>
              <a:ln w="7600" cap="flat">
                <a:solidFill>
                  <a:srgbClr val="F1F1F1"/>
                </a:solidFill>
                <a:bevel/>
              </a:ln>
            </p:spPr>
          </p:sp>
          <p:sp>
            <p:nvSpPr>
              <p:cNvPr id="103" name="Freeform 102"/>
              <p:cNvSpPr/>
              <p:nvPr/>
            </p:nvSpPr>
            <p:spPr>
              <a:xfrm>
                <a:off x="5068250" y="416170"/>
                <a:ext cx="3049690" cy="2772305"/>
              </a:xfrm>
              <a:custGeom>
                <a:avLst/>
                <a:gdLst>
                  <a:gd name="connsiteX0" fmla="*/ 0 w 3049690"/>
                  <a:gd name="connsiteY0" fmla="*/ 1389022 h 2772305"/>
                  <a:gd name="connsiteX1" fmla="*/ 1524849 w 3049690"/>
                  <a:gd name="connsiteY1" fmla="*/ 0 h 2772305"/>
                  <a:gd name="connsiteX2" fmla="*/ 3049690 w 3049690"/>
                  <a:gd name="connsiteY2" fmla="*/ 1389022 h 2772305"/>
                  <a:gd name="connsiteX3" fmla="*/ 1524849 w 3049690"/>
                  <a:gd name="connsiteY3" fmla="*/ 2772305 h 2772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3049690" h="2772305">
                    <a:moveTo>
                      <a:pt x="727338" y="72810"/>
                    </a:moveTo>
                    <a:lnTo>
                      <a:pt x="1189734" y="0"/>
                    </a:lnTo>
                    <a:lnTo>
                      <a:pt x="3049690" y="0"/>
                    </a:lnTo>
                    <a:lnTo>
                      <a:pt x="2499404" y="2402687"/>
                    </a:lnTo>
                    <a:lnTo>
                      <a:pt x="0" y="2772305"/>
                    </a:lnTo>
                    <a:lnTo>
                      <a:pt x="727338" y="72810"/>
                    </a:lnTo>
                    <a:close/>
                  </a:path>
                </a:pathLst>
              </a:custGeom>
              <a:solidFill>
                <a:srgbClr val="D2D3D3"/>
              </a:solidFill>
              <a:ln w="7600" cap="flat">
                <a:solidFill>
                  <a:srgbClr val="D2D3D3"/>
                </a:solidFill>
                <a:bevel/>
              </a:ln>
            </p:spPr>
          </p:sp>
          <p:sp>
            <p:nvSpPr>
              <p:cNvPr id="104" name="Freeform 103"/>
              <p:cNvSpPr/>
              <p:nvPr/>
            </p:nvSpPr>
            <p:spPr>
              <a:xfrm>
                <a:off x="7561624" y="416162"/>
                <a:ext cx="815579" cy="2408288"/>
              </a:xfrm>
              <a:custGeom>
                <a:avLst/>
                <a:gdLst>
                  <a:gd name="connsiteX0" fmla="*/ 0 w 815579"/>
                  <a:gd name="connsiteY0" fmla="*/ 1204144 h 2408288"/>
                  <a:gd name="connsiteX1" fmla="*/ 410796 w 815579"/>
                  <a:gd name="connsiteY1" fmla="*/ 0 h 2408288"/>
                  <a:gd name="connsiteX2" fmla="*/ 814120 w 815579"/>
                  <a:gd name="connsiteY2" fmla="*/ 1204144 h 2408288"/>
                  <a:gd name="connsiteX3" fmla="*/ 410796 w 815579"/>
                  <a:gd name="connsiteY3" fmla="*/ 2408288 h 2408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815579" h="2408288">
                    <a:moveTo>
                      <a:pt x="815579" y="2105664"/>
                    </a:moveTo>
                    <a:lnTo>
                      <a:pt x="0" y="2408288"/>
                    </a:lnTo>
                    <a:lnTo>
                      <a:pt x="530368" y="0"/>
                    </a:lnTo>
                    <a:lnTo>
                      <a:pt x="556306" y="0"/>
                    </a:lnTo>
                    <a:lnTo>
                      <a:pt x="815579" y="2105664"/>
                    </a:lnTo>
                    <a:close/>
                  </a:path>
                </a:pathLst>
              </a:custGeom>
              <a:solidFill>
                <a:srgbClr val="DEDFDF"/>
              </a:solidFill>
              <a:ln w="7600" cap="flat">
                <a:solidFill>
                  <a:srgbClr val="DEDFDF"/>
                </a:solidFill>
                <a:bevel/>
              </a:ln>
            </p:spPr>
          </p:sp>
          <p:sp>
            <p:nvSpPr>
              <p:cNvPr id="105" name="Freeform 104"/>
              <p:cNvSpPr/>
              <p:nvPr/>
            </p:nvSpPr>
            <p:spPr>
              <a:xfrm>
                <a:off x="8257957" y="416166"/>
                <a:ext cx="579634" cy="356704"/>
              </a:xfrm>
              <a:custGeom>
                <a:avLst/>
                <a:gdLst>
                  <a:gd name="connsiteX0" fmla="*/ 0 w 579634"/>
                  <a:gd name="connsiteY0" fmla="*/ 176695 h 356704"/>
                  <a:gd name="connsiteX1" fmla="*/ 288951 w 579634"/>
                  <a:gd name="connsiteY1" fmla="*/ 0 h 356704"/>
                  <a:gd name="connsiteX2" fmla="*/ 577903 w 579634"/>
                  <a:gd name="connsiteY2" fmla="*/ 176695 h 356704"/>
                  <a:gd name="connsiteX3" fmla="*/ 288951 w 579634"/>
                  <a:gd name="connsiteY3" fmla="*/ 353390 h 356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579634" h="356704">
                    <a:moveTo>
                      <a:pt x="0" y="0"/>
                    </a:moveTo>
                    <a:lnTo>
                      <a:pt x="579634" y="0"/>
                    </a:lnTo>
                    <a:lnTo>
                      <a:pt x="579634" y="356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D6D6"/>
              </a:solidFill>
              <a:ln w="7600" cap="flat">
                <a:solidFill>
                  <a:srgbClr val="D5D6D6"/>
                </a:solidFill>
                <a:bevel/>
              </a:ln>
            </p:spPr>
          </p:sp>
          <p:sp>
            <p:nvSpPr>
              <p:cNvPr id="106" name="Freeform 105"/>
              <p:cNvSpPr/>
              <p:nvPr/>
            </p:nvSpPr>
            <p:spPr>
              <a:xfrm>
                <a:off x="8079983" y="2531068"/>
                <a:ext cx="757589" cy="2239781"/>
              </a:xfrm>
              <a:custGeom>
                <a:avLst/>
                <a:gdLst>
                  <a:gd name="connsiteX0" fmla="*/ 0 w 757589"/>
                  <a:gd name="connsiteY0" fmla="*/ 1122224 h 2239781"/>
                  <a:gd name="connsiteX1" fmla="*/ 380199 w 757589"/>
                  <a:gd name="connsiteY1" fmla="*/ 0 h 2239781"/>
                  <a:gd name="connsiteX2" fmla="*/ 760395 w 757589"/>
                  <a:gd name="connsiteY2" fmla="*/ 1122224 h 2239781"/>
                  <a:gd name="connsiteX3" fmla="*/ 380199 w 757589"/>
                  <a:gd name="connsiteY3" fmla="*/ 2236976 h 2239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757589" h="2239781">
                    <a:moveTo>
                      <a:pt x="301049" y="0"/>
                    </a:moveTo>
                    <a:lnTo>
                      <a:pt x="757589" y="373798"/>
                    </a:lnTo>
                    <a:lnTo>
                      <a:pt x="757589" y="2112526"/>
                    </a:lnTo>
                    <a:lnTo>
                      <a:pt x="0" y="2239781"/>
                    </a:lnTo>
                    <a:lnTo>
                      <a:pt x="301049" y="0"/>
                    </a:lnTo>
                    <a:close/>
                  </a:path>
                </a:pathLst>
              </a:custGeom>
              <a:solidFill>
                <a:srgbClr val="9E9F9F"/>
              </a:solidFill>
              <a:ln w="7600" cap="flat">
                <a:solidFill>
                  <a:srgbClr val="9E9F9F"/>
                </a:solidFill>
                <a:bevel/>
              </a:ln>
            </p:spPr>
          </p:sp>
          <p:sp>
            <p:nvSpPr>
              <p:cNvPr id="107" name="Freeform 106"/>
              <p:cNvSpPr/>
              <p:nvPr/>
            </p:nvSpPr>
            <p:spPr>
              <a:xfrm>
                <a:off x="8113291" y="416162"/>
                <a:ext cx="724260" cy="2105664"/>
              </a:xfrm>
              <a:custGeom>
                <a:avLst/>
                <a:gdLst>
                  <a:gd name="connsiteX0" fmla="*/ 0 w 724260"/>
                  <a:gd name="connsiteY0" fmla="*/ 1052836 h 2105664"/>
                  <a:gd name="connsiteX1" fmla="*/ 362130 w 724260"/>
                  <a:gd name="connsiteY1" fmla="*/ 0 h 2105664"/>
                  <a:gd name="connsiteX2" fmla="*/ 724260 w 724260"/>
                  <a:gd name="connsiteY2" fmla="*/ 1052836 h 2105664"/>
                  <a:gd name="connsiteX3" fmla="*/ 362130 w 724260"/>
                  <a:gd name="connsiteY3" fmla="*/ 2109448 h 210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724260" h="2105664">
                    <a:moveTo>
                      <a:pt x="724260" y="333390"/>
                    </a:moveTo>
                    <a:lnTo>
                      <a:pt x="724260" y="1741814"/>
                    </a:lnTo>
                    <a:lnTo>
                      <a:pt x="263915" y="2105664"/>
                    </a:lnTo>
                    <a:lnTo>
                      <a:pt x="0" y="0"/>
                    </a:lnTo>
                    <a:lnTo>
                      <a:pt x="126329" y="0"/>
                    </a:lnTo>
                    <a:lnTo>
                      <a:pt x="724260" y="333390"/>
                    </a:lnTo>
                    <a:close/>
                  </a:path>
                </a:pathLst>
              </a:custGeom>
              <a:solidFill>
                <a:srgbClr val="CACBCB"/>
              </a:solidFill>
              <a:ln w="7600" cap="flat">
                <a:solidFill>
                  <a:srgbClr val="CACBCB"/>
                </a:solidFill>
                <a:bevel/>
              </a:ln>
            </p:spPr>
          </p:sp>
          <p:sp>
            <p:nvSpPr>
              <p:cNvPr id="108" name="Freeform 107"/>
              <p:cNvSpPr/>
              <p:nvPr/>
            </p:nvSpPr>
            <p:spPr>
              <a:xfrm>
                <a:off x="8079983" y="4770905"/>
                <a:ext cx="757589" cy="1451638"/>
              </a:xfrm>
              <a:custGeom>
                <a:avLst/>
                <a:gdLst>
                  <a:gd name="connsiteX0" fmla="*/ 0 w 757589"/>
                  <a:gd name="connsiteY0" fmla="*/ 728665 h 1451638"/>
                  <a:gd name="connsiteX1" fmla="*/ 378795 w 757589"/>
                  <a:gd name="connsiteY1" fmla="*/ 0 h 1451638"/>
                  <a:gd name="connsiteX2" fmla="*/ 756144 w 757589"/>
                  <a:gd name="connsiteY2" fmla="*/ 728665 h 1451638"/>
                  <a:gd name="connsiteX3" fmla="*/ 378795 w 757589"/>
                  <a:gd name="connsiteY3" fmla="*/ 1449738 h 145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757589" h="1451638">
                    <a:moveTo>
                      <a:pt x="757589" y="361925"/>
                    </a:moveTo>
                    <a:lnTo>
                      <a:pt x="757589" y="1178570"/>
                    </a:lnTo>
                    <a:lnTo>
                      <a:pt x="651129" y="1451638"/>
                    </a:lnTo>
                    <a:lnTo>
                      <a:pt x="0" y="0"/>
                    </a:lnTo>
                    <a:lnTo>
                      <a:pt x="757589" y="361925"/>
                    </a:lnTo>
                    <a:close/>
                  </a:path>
                </a:pathLst>
              </a:custGeom>
              <a:solidFill>
                <a:srgbClr val="B5B6B6"/>
              </a:solidFill>
              <a:ln w="7600" cap="flat">
                <a:solidFill>
                  <a:srgbClr val="B5B6B6"/>
                </a:solidFill>
                <a:bevel/>
              </a:ln>
            </p:spPr>
          </p:sp>
          <p:sp>
            <p:nvSpPr>
              <p:cNvPr id="109" name="Freeform 108"/>
              <p:cNvSpPr/>
              <p:nvPr/>
            </p:nvSpPr>
            <p:spPr>
              <a:xfrm>
                <a:off x="5913765" y="4770879"/>
                <a:ext cx="2923788" cy="1672851"/>
              </a:xfrm>
              <a:custGeom>
                <a:avLst/>
                <a:gdLst>
                  <a:gd name="connsiteX0" fmla="*/ 0 w 2923788"/>
                  <a:gd name="connsiteY0" fmla="*/ 836426 h 1672851"/>
                  <a:gd name="connsiteX1" fmla="*/ 1461898 w 2923788"/>
                  <a:gd name="connsiteY1" fmla="*/ 0 h 1672851"/>
                  <a:gd name="connsiteX2" fmla="*/ 2923788 w 2923788"/>
                  <a:gd name="connsiteY2" fmla="*/ 836426 h 1672851"/>
                  <a:gd name="connsiteX3" fmla="*/ 1461898 w 2923788"/>
                  <a:gd name="connsiteY3" fmla="*/ 1669857 h 167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2923788" h="1672851">
                    <a:moveTo>
                      <a:pt x="1088388" y="278859"/>
                    </a:moveTo>
                    <a:lnTo>
                      <a:pt x="2166205" y="0"/>
                    </a:lnTo>
                    <a:lnTo>
                      <a:pt x="2923788" y="1672851"/>
                    </a:lnTo>
                    <a:lnTo>
                      <a:pt x="616637" y="1672851"/>
                    </a:lnTo>
                    <a:lnTo>
                      <a:pt x="501762" y="1655630"/>
                    </a:lnTo>
                    <a:lnTo>
                      <a:pt x="0" y="1391894"/>
                    </a:lnTo>
                    <a:lnTo>
                      <a:pt x="1088388" y="278859"/>
                    </a:lnTo>
                    <a:close/>
                  </a:path>
                </a:pathLst>
              </a:custGeom>
              <a:solidFill>
                <a:srgbClr val="BDBEBE"/>
              </a:solidFill>
              <a:ln w="7600" cap="flat">
                <a:solidFill>
                  <a:srgbClr val="BDBEBE"/>
                </a:solidFill>
                <a:bevel/>
              </a:ln>
            </p:spPr>
          </p:sp>
          <p:sp>
            <p:nvSpPr>
              <p:cNvPr id="110" name="Freeform 109"/>
              <p:cNvSpPr/>
              <p:nvPr/>
            </p:nvSpPr>
            <p:spPr>
              <a:xfrm>
                <a:off x="5905625" y="6162815"/>
                <a:ext cx="510525" cy="280919"/>
              </a:xfrm>
              <a:custGeom>
                <a:avLst/>
                <a:gdLst>
                  <a:gd name="connsiteX0" fmla="*/ 0 w 510525"/>
                  <a:gd name="connsiteY0" fmla="*/ 137346 h 280919"/>
                  <a:gd name="connsiteX1" fmla="*/ 251923 w 510525"/>
                  <a:gd name="connsiteY1" fmla="*/ 0 h 280919"/>
                  <a:gd name="connsiteX2" fmla="*/ 511478 w 510525"/>
                  <a:gd name="connsiteY2" fmla="*/ 137346 h 280919"/>
                  <a:gd name="connsiteX3" fmla="*/ 251923 w 510525"/>
                  <a:gd name="connsiteY3" fmla="*/ 282770 h 28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510525" h="280919">
                    <a:moveTo>
                      <a:pt x="0" y="0"/>
                    </a:moveTo>
                    <a:lnTo>
                      <a:pt x="510525" y="258938"/>
                    </a:lnTo>
                    <a:lnTo>
                      <a:pt x="415491" y="280919"/>
                    </a:lnTo>
                    <a:lnTo>
                      <a:pt x="96436" y="2809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9F9F"/>
              </a:solidFill>
              <a:ln w="7600" cap="flat">
                <a:solidFill>
                  <a:srgbClr val="9E9F9F"/>
                </a:solidFill>
                <a:bevel/>
              </a:ln>
            </p:spPr>
          </p:sp>
          <p:sp>
            <p:nvSpPr>
              <p:cNvPr id="111" name="Freeform 110"/>
              <p:cNvSpPr/>
              <p:nvPr/>
            </p:nvSpPr>
            <p:spPr>
              <a:xfrm>
                <a:off x="5546436" y="6179811"/>
                <a:ext cx="448063" cy="263920"/>
              </a:xfrm>
              <a:custGeom>
                <a:avLst/>
                <a:gdLst>
                  <a:gd name="connsiteX0" fmla="*/ 0 w 448063"/>
                  <a:gd name="connsiteY0" fmla="*/ 129034 h 263920"/>
                  <a:gd name="connsiteX1" fmla="*/ 220516 w 448063"/>
                  <a:gd name="connsiteY1" fmla="*/ 0 h 263920"/>
                  <a:gd name="connsiteX2" fmla="*/ 448636 w 448063"/>
                  <a:gd name="connsiteY2" fmla="*/ 129034 h 263920"/>
                  <a:gd name="connsiteX3" fmla="*/ 220516 w 448063"/>
                  <a:gd name="connsiteY3" fmla="*/ 265660 h 2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448063" h="263920">
                    <a:moveTo>
                      <a:pt x="361189" y="0"/>
                    </a:moveTo>
                    <a:lnTo>
                      <a:pt x="448063" y="263920"/>
                    </a:lnTo>
                    <a:lnTo>
                      <a:pt x="237412" y="263920"/>
                    </a:lnTo>
                    <a:lnTo>
                      <a:pt x="0" y="194501"/>
                    </a:lnTo>
                    <a:lnTo>
                      <a:pt x="361189" y="0"/>
                    </a:lnTo>
                    <a:close/>
                  </a:path>
                </a:pathLst>
              </a:custGeom>
              <a:solidFill>
                <a:srgbClr val="CACBCB"/>
              </a:solidFill>
              <a:ln w="7600" cap="flat">
                <a:solidFill>
                  <a:srgbClr val="CACBCB"/>
                </a:solidFill>
                <a:bevel/>
              </a:ln>
            </p:spPr>
          </p:sp>
          <p:sp>
            <p:nvSpPr>
              <p:cNvPr id="112" name="Freeform 111"/>
              <p:cNvSpPr/>
              <p:nvPr/>
            </p:nvSpPr>
            <p:spPr>
              <a:xfrm>
                <a:off x="4670588" y="5435349"/>
                <a:ext cx="1243178" cy="1008376"/>
              </a:xfrm>
              <a:custGeom>
                <a:avLst/>
                <a:gdLst>
                  <a:gd name="connsiteX0" fmla="*/ 0 w 1243178"/>
                  <a:gd name="connsiteY0" fmla="*/ 502849 h 1008376"/>
                  <a:gd name="connsiteX1" fmla="*/ 621589 w 1243178"/>
                  <a:gd name="connsiteY1" fmla="*/ 0 h 1008376"/>
                  <a:gd name="connsiteX2" fmla="*/ 1243178 w 1243178"/>
                  <a:gd name="connsiteY2" fmla="*/ 502849 h 1008376"/>
                  <a:gd name="connsiteX3" fmla="*/ 621589 w 1243178"/>
                  <a:gd name="connsiteY3" fmla="*/ 1005700 h 1008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243178" h="1008376">
                    <a:moveTo>
                      <a:pt x="1243178" y="738320"/>
                    </a:moveTo>
                    <a:lnTo>
                      <a:pt x="761155" y="1008376"/>
                    </a:lnTo>
                    <a:lnTo>
                      <a:pt x="24201" y="1008376"/>
                    </a:lnTo>
                    <a:lnTo>
                      <a:pt x="0" y="0"/>
                    </a:lnTo>
                    <a:lnTo>
                      <a:pt x="1243178" y="738320"/>
                    </a:lnTo>
                    <a:close/>
                  </a:path>
                </a:pathLst>
              </a:custGeom>
              <a:solidFill>
                <a:srgbClr val="B4B5B5"/>
              </a:solidFill>
              <a:ln w="7600" cap="flat">
                <a:solidFill>
                  <a:srgbClr val="B4B5B5"/>
                </a:solidFill>
                <a:bevel/>
              </a:ln>
            </p:spPr>
          </p:sp>
          <p:sp>
            <p:nvSpPr>
              <p:cNvPr id="113" name="Freeform 112"/>
              <p:cNvSpPr/>
              <p:nvPr/>
            </p:nvSpPr>
            <p:spPr>
              <a:xfrm>
                <a:off x="2724441" y="5435349"/>
                <a:ext cx="1963711" cy="1008376"/>
              </a:xfrm>
              <a:custGeom>
                <a:avLst/>
                <a:gdLst>
                  <a:gd name="connsiteX0" fmla="*/ 0 w 1963711"/>
                  <a:gd name="connsiteY0" fmla="*/ 502849 h 1008376"/>
                  <a:gd name="connsiteX1" fmla="*/ 981859 w 1963711"/>
                  <a:gd name="connsiteY1" fmla="*/ 0 h 1008376"/>
                  <a:gd name="connsiteX2" fmla="*/ 1963711 w 1963711"/>
                  <a:gd name="connsiteY2" fmla="*/ 502849 h 1008376"/>
                  <a:gd name="connsiteX3" fmla="*/ 981859 w 1963711"/>
                  <a:gd name="connsiteY3" fmla="*/ 1005700 h 1008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963711" h="1008376">
                    <a:moveTo>
                      <a:pt x="1946140" y="0"/>
                    </a:moveTo>
                    <a:lnTo>
                      <a:pt x="1963711" y="1008376"/>
                    </a:lnTo>
                    <a:lnTo>
                      <a:pt x="828704" y="1008376"/>
                    </a:lnTo>
                    <a:lnTo>
                      <a:pt x="0" y="684000"/>
                    </a:lnTo>
                    <a:lnTo>
                      <a:pt x="1946140" y="0"/>
                    </a:lnTo>
                    <a:close/>
                  </a:path>
                </a:pathLst>
              </a:custGeom>
              <a:solidFill>
                <a:srgbClr val="A5A5A6"/>
              </a:solidFill>
              <a:ln w="7600" cap="flat">
                <a:solidFill>
                  <a:srgbClr val="A5A5A6"/>
                </a:solidFill>
                <a:bevel/>
              </a:ln>
            </p:spPr>
          </p:sp>
          <p:sp>
            <p:nvSpPr>
              <p:cNvPr id="114" name="Freeform 113"/>
              <p:cNvSpPr/>
              <p:nvPr/>
            </p:nvSpPr>
            <p:spPr>
              <a:xfrm>
                <a:off x="2549051" y="6119349"/>
                <a:ext cx="1004104" cy="324379"/>
              </a:xfrm>
              <a:custGeom>
                <a:avLst/>
                <a:gdLst>
                  <a:gd name="connsiteX0" fmla="*/ 0 w 1004104"/>
                  <a:gd name="connsiteY0" fmla="*/ 162189 h 324379"/>
                  <a:gd name="connsiteX1" fmla="*/ 499720 w 1004104"/>
                  <a:gd name="connsiteY1" fmla="*/ 0 h 324379"/>
                  <a:gd name="connsiteX2" fmla="*/ 1006286 w 1004104"/>
                  <a:gd name="connsiteY2" fmla="*/ 162189 h 324379"/>
                  <a:gd name="connsiteX3" fmla="*/ 499720 w 1004104"/>
                  <a:gd name="connsiteY3" fmla="*/ 324974 h 32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004104" h="324379">
                    <a:moveTo>
                      <a:pt x="1004104" y="324379"/>
                    </a:moveTo>
                    <a:lnTo>
                      <a:pt x="0" y="324379"/>
                    </a:lnTo>
                    <a:lnTo>
                      <a:pt x="205255" y="0"/>
                    </a:lnTo>
                    <a:lnTo>
                      <a:pt x="1004104" y="324379"/>
                    </a:lnTo>
                    <a:close/>
                  </a:path>
                </a:pathLst>
              </a:custGeom>
              <a:solidFill>
                <a:srgbClr val="9E9F9F"/>
              </a:solidFill>
              <a:ln w="7600" cap="flat">
                <a:solidFill>
                  <a:srgbClr val="9E9F9F"/>
                </a:solidFill>
                <a:bevel/>
              </a:ln>
            </p:spPr>
          </p:sp>
          <p:sp>
            <p:nvSpPr>
              <p:cNvPr id="115" name="Freeform 114"/>
              <p:cNvSpPr/>
              <p:nvPr/>
            </p:nvSpPr>
            <p:spPr>
              <a:xfrm>
                <a:off x="1882224" y="6132373"/>
                <a:ext cx="879214" cy="311357"/>
              </a:xfrm>
              <a:custGeom>
                <a:avLst/>
                <a:gdLst>
                  <a:gd name="connsiteX0" fmla="*/ 0 w 879214"/>
                  <a:gd name="connsiteY0" fmla="*/ 159396 h 311357"/>
                  <a:gd name="connsiteX1" fmla="*/ 441031 w 879214"/>
                  <a:gd name="connsiteY1" fmla="*/ 0 h 311357"/>
                  <a:gd name="connsiteX2" fmla="*/ 882064 w 879214"/>
                  <a:gd name="connsiteY2" fmla="*/ 159396 h 311357"/>
                  <a:gd name="connsiteX3" fmla="*/ 441031 w 879214"/>
                  <a:gd name="connsiteY3" fmla="*/ 311357 h 311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879214" h="311357">
                    <a:moveTo>
                      <a:pt x="879214" y="0"/>
                    </a:moveTo>
                    <a:lnTo>
                      <a:pt x="662355" y="311357"/>
                    </a:lnTo>
                    <a:lnTo>
                      <a:pt x="0" y="311357"/>
                    </a:lnTo>
                    <a:lnTo>
                      <a:pt x="879214" y="0"/>
                    </a:lnTo>
                    <a:close/>
                  </a:path>
                </a:pathLst>
              </a:custGeom>
              <a:solidFill>
                <a:srgbClr val="A5A5A6"/>
              </a:solidFill>
              <a:ln w="7600" cap="flat">
                <a:solidFill>
                  <a:srgbClr val="A5A5A6"/>
                </a:solidFill>
                <a:bevel/>
              </a:ln>
            </p:spPr>
          </p:sp>
          <p:sp>
            <p:nvSpPr>
              <p:cNvPr id="116" name="Freeform 115"/>
              <p:cNvSpPr/>
              <p:nvPr/>
            </p:nvSpPr>
            <p:spPr>
              <a:xfrm>
                <a:off x="1221070" y="5168543"/>
                <a:ext cx="3444092" cy="1275189"/>
              </a:xfrm>
              <a:custGeom>
                <a:avLst/>
                <a:gdLst>
                  <a:gd name="connsiteX0" fmla="*/ 0 w 3444092"/>
                  <a:gd name="connsiteY0" fmla="*/ 637593 h 1275189"/>
                  <a:gd name="connsiteX1" fmla="*/ 1722046 w 3444092"/>
                  <a:gd name="connsiteY1" fmla="*/ 0 h 1275189"/>
                  <a:gd name="connsiteX2" fmla="*/ 3444092 w 3444092"/>
                  <a:gd name="connsiteY2" fmla="*/ 637593 h 1275189"/>
                  <a:gd name="connsiteX3" fmla="*/ 1722046 w 3444092"/>
                  <a:gd name="connsiteY3" fmla="*/ 1275189 h 1275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3444092" h="1275189">
                    <a:moveTo>
                      <a:pt x="3444092" y="264093"/>
                    </a:moveTo>
                    <a:lnTo>
                      <a:pt x="652117" y="1275189"/>
                    </a:lnTo>
                    <a:lnTo>
                      <a:pt x="0" y="1275189"/>
                    </a:lnTo>
                    <a:lnTo>
                      <a:pt x="964288" y="0"/>
                    </a:lnTo>
                    <a:lnTo>
                      <a:pt x="3444092" y="264093"/>
                    </a:lnTo>
                    <a:close/>
                  </a:path>
                </a:pathLst>
              </a:custGeom>
              <a:solidFill>
                <a:srgbClr val="B4B5B5"/>
              </a:solidFill>
              <a:ln w="7600" cap="flat">
                <a:solidFill>
                  <a:srgbClr val="B4B5B5"/>
                </a:solidFill>
                <a:bevel/>
              </a:ln>
            </p:spPr>
          </p:sp>
          <p:sp>
            <p:nvSpPr>
              <p:cNvPr id="117" name="Freeform 116"/>
              <p:cNvSpPr/>
              <p:nvPr/>
            </p:nvSpPr>
            <p:spPr>
              <a:xfrm>
                <a:off x="307261" y="440710"/>
                <a:ext cx="1802545" cy="947211"/>
              </a:xfrm>
              <a:custGeom>
                <a:avLst/>
                <a:gdLst>
                  <a:gd name="connsiteX0" fmla="*/ 0 w 1802545"/>
                  <a:gd name="connsiteY0" fmla="*/ 470597 h 947211"/>
                  <a:gd name="connsiteX1" fmla="*/ 901276 w 1802545"/>
                  <a:gd name="connsiteY1" fmla="*/ 0 h 947211"/>
                  <a:gd name="connsiteX2" fmla="*/ 1805570 w 1802545"/>
                  <a:gd name="connsiteY2" fmla="*/ 470597 h 947211"/>
                  <a:gd name="connsiteX3" fmla="*/ 901276 w 1802545"/>
                  <a:gd name="connsiteY3" fmla="*/ 948784 h 947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02545" h="947211">
                    <a:moveTo>
                      <a:pt x="1770739" y="165196"/>
                    </a:moveTo>
                    <a:lnTo>
                      <a:pt x="1802545" y="947211"/>
                    </a:lnTo>
                    <a:lnTo>
                      <a:pt x="0" y="132235"/>
                    </a:lnTo>
                    <a:lnTo>
                      <a:pt x="0" y="0"/>
                    </a:lnTo>
                    <a:lnTo>
                      <a:pt x="1770739" y="165196"/>
                    </a:lnTo>
                    <a:close/>
                  </a:path>
                </a:pathLst>
              </a:custGeom>
              <a:solidFill>
                <a:srgbClr val="EEEEEE"/>
              </a:solidFill>
              <a:ln w="7600" cap="flat">
                <a:solidFill>
                  <a:srgbClr val="EEEEEE"/>
                </a:solidFill>
                <a:bevel/>
              </a:ln>
            </p:spPr>
          </p:sp>
          <p:sp>
            <p:nvSpPr>
              <p:cNvPr id="118" name="Freeform 117"/>
              <p:cNvSpPr/>
              <p:nvPr/>
            </p:nvSpPr>
            <p:spPr>
              <a:xfrm>
                <a:off x="307268" y="565059"/>
                <a:ext cx="1800030" cy="955328"/>
              </a:xfrm>
              <a:custGeom>
                <a:avLst/>
                <a:gdLst>
                  <a:gd name="connsiteX0" fmla="*/ 0 w 1800030"/>
                  <a:gd name="connsiteY0" fmla="*/ 477662 h 955328"/>
                  <a:gd name="connsiteX1" fmla="*/ 900015 w 1800030"/>
                  <a:gd name="connsiteY1" fmla="*/ 0 h 955328"/>
                  <a:gd name="connsiteX2" fmla="*/ 1803085 w 1800030"/>
                  <a:gd name="connsiteY2" fmla="*/ 477662 h 955328"/>
                  <a:gd name="connsiteX3" fmla="*/ 900015 w 1800030"/>
                  <a:gd name="connsiteY3" fmla="*/ 955328 h 95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00030" h="955328">
                    <a:moveTo>
                      <a:pt x="1800030" y="824676"/>
                    </a:moveTo>
                    <a:lnTo>
                      <a:pt x="0" y="955328"/>
                    </a:lnTo>
                    <a:lnTo>
                      <a:pt x="0" y="0"/>
                    </a:lnTo>
                    <a:lnTo>
                      <a:pt x="1800030" y="824676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solidFill>
                  <a:srgbClr val="FFFFFF"/>
                </a:solidFill>
                <a:bevel/>
              </a:ln>
            </p:spPr>
          </p:sp>
          <p:sp>
            <p:nvSpPr>
              <p:cNvPr id="119" name="Freeform 118"/>
              <p:cNvSpPr/>
              <p:nvPr/>
            </p:nvSpPr>
            <p:spPr>
              <a:xfrm>
                <a:off x="307268" y="1389728"/>
                <a:ext cx="1800030" cy="1456981"/>
              </a:xfrm>
              <a:custGeom>
                <a:avLst/>
                <a:gdLst>
                  <a:gd name="connsiteX0" fmla="*/ 0 w 1800030"/>
                  <a:gd name="connsiteY0" fmla="*/ 725246 h 1456981"/>
                  <a:gd name="connsiteX1" fmla="*/ 896260 w 1800030"/>
                  <a:gd name="connsiteY1" fmla="*/ 0 h 1456981"/>
                  <a:gd name="connsiteX2" fmla="*/ 1800030 w 1800030"/>
                  <a:gd name="connsiteY2" fmla="*/ 725246 h 1456981"/>
                  <a:gd name="connsiteX3" fmla="*/ 896260 w 1800030"/>
                  <a:gd name="connsiteY3" fmla="*/ 1456981 h 1456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00030" h="1456981">
                    <a:moveTo>
                      <a:pt x="1800030" y="0"/>
                    </a:moveTo>
                    <a:lnTo>
                      <a:pt x="0" y="1456981"/>
                    </a:lnTo>
                    <a:lnTo>
                      <a:pt x="0" y="114420"/>
                    </a:lnTo>
                    <a:lnTo>
                      <a:pt x="1800030" y="0"/>
                    </a:lnTo>
                    <a:close/>
                  </a:path>
                </a:pathLst>
              </a:custGeom>
              <a:solidFill>
                <a:srgbClr val="EEEEEE"/>
              </a:solidFill>
              <a:ln w="7600" cap="flat">
                <a:solidFill>
                  <a:srgbClr val="EEEEEE"/>
                </a:solidFill>
                <a:bevel/>
              </a:ln>
            </p:spPr>
          </p:sp>
          <p:sp>
            <p:nvSpPr>
              <p:cNvPr id="120" name="Freeform 119"/>
              <p:cNvSpPr/>
              <p:nvPr/>
            </p:nvSpPr>
            <p:spPr>
              <a:xfrm>
                <a:off x="307261" y="1395362"/>
                <a:ext cx="1878089" cy="3773202"/>
              </a:xfrm>
              <a:custGeom>
                <a:avLst/>
                <a:gdLst>
                  <a:gd name="connsiteX0" fmla="*/ 0 w 1878089"/>
                  <a:gd name="connsiteY0" fmla="*/ 1886601 h 3773202"/>
                  <a:gd name="connsiteX1" fmla="*/ 935294 w 1878089"/>
                  <a:gd name="connsiteY1" fmla="*/ 0 h 3773202"/>
                  <a:gd name="connsiteX2" fmla="*/ 1878089 w 1878089"/>
                  <a:gd name="connsiteY2" fmla="*/ 1886601 h 3773202"/>
                  <a:gd name="connsiteX3" fmla="*/ 935294 w 1878089"/>
                  <a:gd name="connsiteY3" fmla="*/ 3773202 h 3773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78089" h="3773202">
                    <a:moveTo>
                      <a:pt x="1878089" y="3773202"/>
                    </a:moveTo>
                    <a:lnTo>
                      <a:pt x="0" y="3060558"/>
                    </a:lnTo>
                    <a:lnTo>
                      <a:pt x="0" y="1390116"/>
                    </a:lnTo>
                    <a:lnTo>
                      <a:pt x="1800030" y="0"/>
                    </a:lnTo>
                    <a:lnTo>
                      <a:pt x="1878089" y="3773202"/>
                    </a:lnTo>
                    <a:close/>
                  </a:path>
                </a:pathLst>
              </a:custGeom>
              <a:solidFill>
                <a:srgbClr val="DCDCDD"/>
              </a:solidFill>
              <a:ln w="7600" cap="flat">
                <a:solidFill>
                  <a:srgbClr val="DCDCDD"/>
                </a:solidFill>
                <a:bevel/>
              </a:ln>
            </p:spPr>
          </p:sp>
          <p:sp>
            <p:nvSpPr>
              <p:cNvPr id="121" name="Freeform 120"/>
              <p:cNvSpPr/>
              <p:nvPr/>
            </p:nvSpPr>
            <p:spPr>
              <a:xfrm>
                <a:off x="307268" y="4460510"/>
                <a:ext cx="1878066" cy="1984550"/>
              </a:xfrm>
              <a:custGeom>
                <a:avLst/>
                <a:gdLst>
                  <a:gd name="connsiteX0" fmla="*/ 0 w 1878066"/>
                  <a:gd name="connsiteY0" fmla="*/ 994323 h 1984550"/>
                  <a:gd name="connsiteX1" fmla="*/ 935294 w 1878066"/>
                  <a:gd name="connsiteY1" fmla="*/ 0 h 1984550"/>
                  <a:gd name="connsiteX2" fmla="*/ 1878066 w 1878066"/>
                  <a:gd name="connsiteY2" fmla="*/ 994323 h 1984550"/>
                  <a:gd name="connsiteX3" fmla="*/ 935294 w 1878066"/>
                  <a:gd name="connsiteY3" fmla="*/ 1981062 h 198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78066" h="1984550">
                    <a:moveTo>
                      <a:pt x="1878066" y="708059"/>
                    </a:moveTo>
                    <a:lnTo>
                      <a:pt x="453874" y="1984550"/>
                    </a:lnTo>
                    <a:lnTo>
                      <a:pt x="0" y="1318646"/>
                    </a:lnTo>
                    <a:lnTo>
                      <a:pt x="0" y="0"/>
                    </a:lnTo>
                    <a:lnTo>
                      <a:pt x="1878066" y="708059"/>
                    </a:lnTo>
                    <a:close/>
                  </a:path>
                </a:pathLst>
              </a:custGeom>
              <a:solidFill>
                <a:srgbClr val="C0C1C1"/>
              </a:solidFill>
              <a:ln w="7600" cap="flat">
                <a:solidFill>
                  <a:srgbClr val="C0C1C1"/>
                </a:solidFill>
                <a:bevel/>
              </a:ln>
            </p:spPr>
          </p:sp>
          <p:sp>
            <p:nvSpPr>
              <p:cNvPr id="122" name="Freeform 121"/>
              <p:cNvSpPr/>
              <p:nvPr/>
            </p:nvSpPr>
            <p:spPr>
              <a:xfrm>
                <a:off x="307266" y="5779167"/>
                <a:ext cx="453817" cy="664568"/>
              </a:xfrm>
              <a:custGeom>
                <a:avLst/>
                <a:gdLst>
                  <a:gd name="connsiteX0" fmla="*/ 0 w 453817"/>
                  <a:gd name="connsiteY0" fmla="*/ 331359 h 664568"/>
                  <a:gd name="connsiteX1" fmla="*/ 225848 w 453817"/>
                  <a:gd name="connsiteY1" fmla="*/ 0 h 664568"/>
                  <a:gd name="connsiteX2" fmla="*/ 454922 w 453817"/>
                  <a:gd name="connsiteY2" fmla="*/ 331359 h 664568"/>
                  <a:gd name="connsiteX3" fmla="*/ 225848 w 453817"/>
                  <a:gd name="connsiteY3" fmla="*/ 665936 h 6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453817" h="664568">
                    <a:moveTo>
                      <a:pt x="453817" y="664568"/>
                    </a:moveTo>
                    <a:lnTo>
                      <a:pt x="355452" y="664568"/>
                    </a:lnTo>
                    <a:lnTo>
                      <a:pt x="0" y="305527"/>
                    </a:lnTo>
                    <a:lnTo>
                      <a:pt x="0" y="0"/>
                    </a:lnTo>
                    <a:lnTo>
                      <a:pt x="453817" y="664568"/>
                    </a:lnTo>
                    <a:close/>
                  </a:path>
                </a:pathLst>
              </a:custGeom>
              <a:solidFill>
                <a:srgbClr val="A5A5A6"/>
              </a:solidFill>
              <a:ln w="7600" cap="flat">
                <a:solidFill>
                  <a:srgbClr val="A5A5A6"/>
                </a:solidFill>
                <a:bevel/>
              </a:ln>
            </p:spPr>
          </p:sp>
          <p:sp>
            <p:nvSpPr>
              <p:cNvPr id="123" name="Freeform 122"/>
              <p:cNvSpPr/>
              <p:nvPr/>
            </p:nvSpPr>
            <p:spPr>
              <a:xfrm>
                <a:off x="307266" y="6084689"/>
                <a:ext cx="287095" cy="346305"/>
              </a:xfrm>
              <a:custGeom>
                <a:avLst/>
                <a:gdLst>
                  <a:gd name="connsiteX0" fmla="*/ 0 w 287095"/>
                  <a:gd name="connsiteY0" fmla="*/ 172238 h 346305"/>
                  <a:gd name="connsiteX1" fmla="*/ 142909 w 287095"/>
                  <a:gd name="connsiteY1" fmla="*/ 0 h 346305"/>
                  <a:gd name="connsiteX2" fmla="*/ 285818 w 287095"/>
                  <a:gd name="connsiteY2" fmla="*/ 172238 h 346305"/>
                  <a:gd name="connsiteX3" fmla="*/ 142909 w 287095"/>
                  <a:gd name="connsiteY3" fmla="*/ 344476 h 346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287095" h="346305">
                    <a:moveTo>
                      <a:pt x="287095" y="284896"/>
                    </a:moveTo>
                    <a:lnTo>
                      <a:pt x="0" y="346305"/>
                    </a:lnTo>
                    <a:lnTo>
                      <a:pt x="0" y="0"/>
                    </a:lnTo>
                    <a:lnTo>
                      <a:pt x="287095" y="284896"/>
                    </a:lnTo>
                    <a:close/>
                  </a:path>
                </a:pathLst>
              </a:custGeom>
              <a:solidFill>
                <a:srgbClr val="9E9F9F"/>
              </a:solidFill>
              <a:ln w="7600" cap="flat">
                <a:solidFill>
                  <a:srgbClr val="9E9F9F"/>
                </a:solidFill>
                <a:bevel/>
              </a:ln>
            </p:spPr>
          </p:sp>
          <p:sp>
            <p:nvSpPr>
              <p:cNvPr id="124" name="Freeform 123"/>
              <p:cNvSpPr/>
              <p:nvPr/>
            </p:nvSpPr>
            <p:spPr>
              <a:xfrm>
                <a:off x="306410" y="416166"/>
                <a:ext cx="1811186" cy="189740"/>
              </a:xfrm>
              <a:custGeom>
                <a:avLst/>
                <a:gdLst>
                  <a:gd name="connsiteX0" fmla="*/ 0 w 1811186"/>
                  <a:gd name="connsiteY0" fmla="*/ 91083 h 189740"/>
                  <a:gd name="connsiteX1" fmla="*/ 905593 w 1811186"/>
                  <a:gd name="connsiteY1" fmla="*/ 0 h 189740"/>
                  <a:gd name="connsiteX2" fmla="*/ 1811186 w 1811186"/>
                  <a:gd name="connsiteY2" fmla="*/ 91083 h 189740"/>
                  <a:gd name="connsiteX3" fmla="*/ 905593 w 1811186"/>
                  <a:gd name="connsiteY3" fmla="*/ 189740 h 18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811186" h="189740">
                    <a:moveTo>
                      <a:pt x="1771590" y="189740"/>
                    </a:moveTo>
                    <a:lnTo>
                      <a:pt x="0" y="23763"/>
                    </a:lnTo>
                    <a:lnTo>
                      <a:pt x="0" y="0"/>
                    </a:lnTo>
                    <a:lnTo>
                      <a:pt x="1811186" y="0"/>
                    </a:lnTo>
                    <a:lnTo>
                      <a:pt x="1771590" y="18974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solidFill>
                  <a:srgbClr val="FFFFFF"/>
                </a:solidFill>
                <a:bevel/>
              </a:ln>
            </p:spPr>
          </p:sp>
          <p:sp>
            <p:nvSpPr>
              <p:cNvPr id="125" name="Freeform 124"/>
              <p:cNvSpPr/>
              <p:nvPr/>
            </p:nvSpPr>
            <p:spPr>
              <a:xfrm>
                <a:off x="4616359" y="416166"/>
                <a:ext cx="1179284" cy="580572"/>
              </a:xfrm>
              <a:custGeom>
                <a:avLst/>
                <a:gdLst/>
                <a:ahLst/>
                <a:cxnLst/>
                <a:rect l="0" t="0" r="0" b="0"/>
                <a:pathLst>
                  <a:path w="1179284" h="580572">
                    <a:moveTo>
                      <a:pt x="0" y="0"/>
                    </a:moveTo>
                    <a:lnTo>
                      <a:pt x="6607" y="580572"/>
                    </a:lnTo>
                    <a:lnTo>
                      <a:pt x="1179284" y="682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solidFill>
                  <a:srgbClr val="FFFFFF"/>
                </a:solidFill>
                <a:bevel/>
              </a:ln>
            </p:spPr>
          </p:sp>
        </p:grpSp>
        <p:sp>
          <p:nvSpPr>
            <p:cNvPr id="87" name="Freeform 86"/>
            <p:cNvSpPr/>
            <p:nvPr/>
          </p:nvSpPr>
          <p:spPr>
            <a:xfrm>
              <a:off x="1190655" y="952177"/>
              <a:ext cx="2901895" cy="5710204"/>
            </a:xfrm>
            <a:custGeom>
              <a:avLst/>
              <a:gdLst>
                <a:gd name="rtl" fmla="*/ 125658 w 1395345"/>
                <a:gd name="rtt" fmla="*/ 1896246 h 3985600"/>
                <a:gd name="rtr" fmla="*/ 1283578 w 1395345"/>
                <a:gd name="rtb" fmla="*/ 3956651 h 3985600"/>
              </a:gdLst>
              <a:ahLst/>
              <a:cxnLst/>
              <a:rect l="rtl" t="rtt" r="rtr" b="rtb"/>
              <a:pathLst>
                <a:path w="1395345" h="3985600">
                  <a:moveTo>
                    <a:pt x="212000" y="0"/>
                  </a:moveTo>
                  <a:lnTo>
                    <a:pt x="1183343" y="0"/>
                  </a:lnTo>
                  <a:cubicBezTo>
                    <a:pt x="1300428" y="0"/>
                    <a:pt x="1395345" y="94916"/>
                    <a:pt x="1395345" y="212000"/>
                  </a:cubicBezTo>
                  <a:lnTo>
                    <a:pt x="1395345" y="3773598"/>
                  </a:lnTo>
                  <a:cubicBezTo>
                    <a:pt x="1395345" y="3890683"/>
                    <a:pt x="1300428" y="3985600"/>
                    <a:pt x="1183343" y="3985600"/>
                  </a:cubicBezTo>
                  <a:lnTo>
                    <a:pt x="212000" y="3985600"/>
                  </a:lnTo>
                  <a:cubicBezTo>
                    <a:pt x="94916" y="3985600"/>
                    <a:pt x="0" y="3890683"/>
                    <a:pt x="0" y="3773598"/>
                  </a:cubicBezTo>
                  <a:lnTo>
                    <a:pt x="0" y="212000"/>
                  </a:lnTo>
                  <a:cubicBezTo>
                    <a:pt x="0" y="94916"/>
                    <a:pt x="94916" y="0"/>
                    <a:pt x="212000" y="0"/>
                  </a:cubicBezTo>
                  <a:close/>
                </a:path>
              </a:pathLst>
            </a:custGeom>
            <a:solidFill>
              <a:srgbClr val="05637D"/>
            </a:solidFill>
            <a:ln w="7600" cap="flat">
              <a:solidFill>
                <a:srgbClr val="05637D"/>
              </a:solidFill>
              <a:bevel/>
            </a:ln>
          </p:spPr>
          <p:txBody>
            <a:bodyPr wrap="square" lIns="0" tIns="0" rIns="0" bIns="0" rtlCol="0" anchor="ctr"/>
            <a:lstStyle/>
            <a:p>
              <a:pPr algn="ctr" rtl="1">
                <a:lnSpc>
                  <a:spcPct val="150000"/>
                </a:lnSpc>
              </a:pPr>
              <a:endParaRPr b="1" dirty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88" name="Freeform 87"/>
            <p:cNvSpPr/>
            <p:nvPr/>
          </p:nvSpPr>
          <p:spPr>
            <a:xfrm>
              <a:off x="1130134" y="842882"/>
              <a:ext cx="3045003" cy="2097702"/>
            </a:xfrm>
            <a:custGeom>
              <a:avLst/>
              <a:gdLst/>
              <a:ahLst/>
              <a:cxnLst/>
              <a:rect l="l" t="t" r="r" b="b"/>
              <a:pathLst>
                <a:path w="1895812" h="1895805">
                  <a:moveTo>
                    <a:pt x="1097812" y="62093"/>
                  </a:moveTo>
                  <a:lnTo>
                    <a:pt x="1833720" y="797992"/>
                  </a:lnTo>
                  <a:cubicBezTo>
                    <a:pt x="1916515" y="880787"/>
                    <a:pt x="1916515" y="1015018"/>
                    <a:pt x="1833720" y="1097812"/>
                  </a:cubicBezTo>
                  <a:lnTo>
                    <a:pt x="1097812" y="1833713"/>
                  </a:lnTo>
                  <a:cubicBezTo>
                    <a:pt x="1015018" y="1916507"/>
                    <a:pt x="880787" y="1916507"/>
                    <a:pt x="798000" y="1833713"/>
                  </a:cubicBezTo>
                  <a:lnTo>
                    <a:pt x="62093" y="1097812"/>
                  </a:lnTo>
                  <a:cubicBezTo>
                    <a:pt x="-20698" y="1015018"/>
                    <a:pt x="-20698" y="880787"/>
                    <a:pt x="62093" y="797992"/>
                  </a:cubicBezTo>
                  <a:lnTo>
                    <a:pt x="798000" y="62093"/>
                  </a:lnTo>
                  <a:cubicBezTo>
                    <a:pt x="880787" y="-20698"/>
                    <a:pt x="1015018" y="-20698"/>
                    <a:pt x="1097812" y="62093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solidFill>
                <a:schemeClr val="tx1">
                  <a:lumMod val="95000"/>
                  <a:lumOff val="5000"/>
                </a:schemeClr>
              </a:solidFill>
              <a:bevel/>
            </a:ln>
            <a:effectLst>
              <a:outerShdw sx="105000" sy="105000" algn="tl" rotWithShape="0">
                <a:srgbClr val="000000">
                  <a:alpha val="15000"/>
                </a:srgbClr>
              </a:outerShdw>
            </a:effectLst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lang="fa-IR" sz="2500" b="1" dirty="0" smtClean="0">
                  <a:solidFill>
                    <a:srgbClr val="05637D"/>
                  </a:solidFill>
                  <a:latin typeface="Arial"/>
                  <a:cs typeface="B Bardiya" panose="00000400000000000000" pitchFamily="2" charset="-78"/>
                </a:rPr>
                <a:t>نظریه آگوست لوش</a:t>
              </a:r>
              <a:endParaRPr sz="2500" b="1" dirty="0">
                <a:solidFill>
                  <a:srgbClr val="05637D"/>
                </a:solidFill>
                <a:latin typeface="Arial"/>
                <a:cs typeface="B Bardiya" panose="00000400000000000000" pitchFamily="2" charset="-78"/>
              </a:endParaRPr>
            </a:p>
          </p:txBody>
        </p:sp>
      </p:grpSp>
      <p:sp>
        <p:nvSpPr>
          <p:cNvPr id="126" name="Rectangle 3"/>
          <p:cNvSpPr txBox="1">
            <a:spLocks noChangeArrowheads="1"/>
          </p:cNvSpPr>
          <p:nvPr/>
        </p:nvSpPr>
        <p:spPr bwMode="auto">
          <a:xfrm>
            <a:off x="1978737" y="-32681"/>
            <a:ext cx="5257559" cy="737280"/>
          </a:xfrm>
          <a:prstGeom prst="rect">
            <a:avLst/>
          </a:prstGeom>
          <a:ln>
            <a:solidFill>
              <a:srgbClr val="05637D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b="1" kern="0" dirty="0" smtClean="0">
                <a:solidFill>
                  <a:srgbClr val="05637D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مقایسه نظریات کریستالر و لوش</a:t>
            </a:r>
          </a:p>
        </p:txBody>
      </p:sp>
      <p:graphicFrame>
        <p:nvGraphicFramePr>
          <p:cNvPr id="130" name="Table 1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57232"/>
              </p:ext>
            </p:extLst>
          </p:nvPr>
        </p:nvGraphicFramePr>
        <p:xfrm>
          <a:off x="1512410" y="3140705"/>
          <a:ext cx="2618100" cy="300068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18100">
                  <a:extLst>
                    <a:ext uri="{9D8B030D-6E8A-4147-A177-3AD203B41FA5}">
                      <a16:colId xmlns:a16="http://schemas.microsoft.com/office/drawing/2014/main" val="1006243049"/>
                    </a:ext>
                  </a:extLst>
                </a:gridCol>
              </a:tblGrid>
              <a:tr h="1224399"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تعیین سلسه</a:t>
                      </a:r>
                      <a:r>
                        <a:rPr lang="fa-IR" sz="1800" b="1" baseline="0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 مراتب بر حسب بخش های تولیدی</a:t>
                      </a:r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201131" marR="201131" marT="100565" marB="100565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53003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عملکرد و نقش ها مستقل</a:t>
                      </a:r>
                      <a:r>
                        <a:rPr lang="fa-IR" sz="1800" b="1" baseline="0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 اند</a:t>
                      </a:r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201131" marR="201131" marT="100565" marB="100565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A4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482173"/>
                  </a:ext>
                </a:extLst>
              </a:tr>
              <a:tr h="984197"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شبکه شش ضلعی به روشنی تحلیل شده است</a:t>
                      </a:r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201131" marR="201131" marT="100565" marB="100565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55360835"/>
                  </a:ext>
                </a:extLst>
              </a:tr>
            </a:tbl>
          </a:graphicData>
        </a:graphic>
      </p:graphicFrame>
      <p:sp>
        <p:nvSpPr>
          <p:cNvPr id="131" name="Freeform 130"/>
          <p:cNvSpPr/>
          <p:nvPr/>
        </p:nvSpPr>
        <p:spPr>
          <a:xfrm>
            <a:off x="4913123" y="1181915"/>
            <a:ext cx="2632725" cy="5180545"/>
          </a:xfrm>
          <a:custGeom>
            <a:avLst/>
            <a:gdLst>
              <a:gd name="rtl" fmla="*/ 125658 w 1395345"/>
              <a:gd name="rtt" fmla="*/ 1896246 h 3985600"/>
              <a:gd name="rtr" fmla="*/ 1283578 w 1395345"/>
              <a:gd name="rtb" fmla="*/ 3956651 h 3985600"/>
            </a:gdLst>
            <a:ahLst/>
            <a:cxnLst/>
            <a:rect l="rtl" t="rtt" r="rtr" b="rtb"/>
            <a:pathLst>
              <a:path w="1395345" h="3985600">
                <a:moveTo>
                  <a:pt x="212000" y="0"/>
                </a:moveTo>
                <a:lnTo>
                  <a:pt x="1183343" y="0"/>
                </a:lnTo>
                <a:cubicBezTo>
                  <a:pt x="1300428" y="0"/>
                  <a:pt x="1395345" y="94916"/>
                  <a:pt x="1395345" y="212000"/>
                </a:cubicBezTo>
                <a:lnTo>
                  <a:pt x="1395345" y="3773598"/>
                </a:lnTo>
                <a:cubicBezTo>
                  <a:pt x="1395345" y="3890683"/>
                  <a:pt x="1300428" y="3985600"/>
                  <a:pt x="1183343" y="3985600"/>
                </a:cubicBezTo>
                <a:lnTo>
                  <a:pt x="212000" y="3985600"/>
                </a:lnTo>
                <a:cubicBezTo>
                  <a:pt x="94916" y="3985600"/>
                  <a:pt x="0" y="3890683"/>
                  <a:pt x="0" y="3773598"/>
                </a:cubicBezTo>
                <a:lnTo>
                  <a:pt x="0" y="212000"/>
                </a:lnTo>
                <a:cubicBezTo>
                  <a:pt x="0" y="94916"/>
                  <a:pt x="94916" y="0"/>
                  <a:pt x="212000" y="0"/>
                </a:cubicBezTo>
                <a:close/>
              </a:path>
            </a:pathLst>
          </a:custGeom>
          <a:solidFill>
            <a:srgbClr val="2E3A41"/>
          </a:solidFill>
          <a:ln w="7600" cap="flat">
            <a:solidFill>
              <a:srgbClr val="05637D"/>
            </a:solidFill>
            <a:bevel/>
          </a:ln>
        </p:spPr>
        <p:txBody>
          <a:bodyPr wrap="square" lIns="0" tIns="0" rIns="0" bIns="0" rtlCol="0" anchor="ctr"/>
          <a:lstStyle/>
          <a:p>
            <a:pPr algn="ctr" rtl="1">
              <a:lnSpc>
                <a:spcPct val="150000"/>
              </a:lnSpc>
            </a:pPr>
            <a:endParaRPr b="1" dirty="0">
              <a:solidFill>
                <a:srgbClr val="FFFFFF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4858216" y="1052736"/>
            <a:ext cx="2762559" cy="1903126"/>
          </a:xfrm>
          <a:custGeom>
            <a:avLst/>
            <a:gdLst/>
            <a:ahLst/>
            <a:cxnLst/>
            <a:rect l="l" t="t" r="r" b="b"/>
            <a:pathLst>
              <a:path w="1895812" h="1895805">
                <a:moveTo>
                  <a:pt x="1097812" y="62093"/>
                </a:moveTo>
                <a:lnTo>
                  <a:pt x="1833720" y="797992"/>
                </a:lnTo>
                <a:cubicBezTo>
                  <a:pt x="1916515" y="880787"/>
                  <a:pt x="1916515" y="1015018"/>
                  <a:pt x="1833720" y="1097812"/>
                </a:cubicBezTo>
                <a:lnTo>
                  <a:pt x="1097812" y="1833713"/>
                </a:lnTo>
                <a:cubicBezTo>
                  <a:pt x="1015018" y="1916507"/>
                  <a:pt x="880787" y="1916507"/>
                  <a:pt x="798000" y="1833713"/>
                </a:cubicBezTo>
                <a:lnTo>
                  <a:pt x="62093" y="1097812"/>
                </a:lnTo>
                <a:cubicBezTo>
                  <a:pt x="-20698" y="1015018"/>
                  <a:pt x="-20698" y="880787"/>
                  <a:pt x="62093" y="797992"/>
                </a:cubicBezTo>
                <a:lnTo>
                  <a:pt x="798000" y="62093"/>
                </a:lnTo>
                <a:cubicBezTo>
                  <a:pt x="880787" y="-20698"/>
                  <a:pt x="1015018" y="-20698"/>
                  <a:pt x="1097812" y="62093"/>
                </a:cubicBezTo>
                <a:close/>
              </a:path>
            </a:pathLst>
          </a:custGeom>
          <a:solidFill>
            <a:srgbClr val="FFFFFF"/>
          </a:solidFill>
          <a:ln w="7600" cap="flat">
            <a:solidFill>
              <a:schemeClr val="tx1"/>
            </a:solidFill>
            <a:bevel/>
          </a:ln>
          <a:effectLst>
            <a:outerShdw sx="105000" sy="105000" algn="tl" rotWithShape="0">
              <a:srgbClr val="000000">
                <a:alpha val="15000"/>
              </a:srgbClr>
            </a:outerShdw>
          </a:effectLst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fa-IR" sz="2500" b="1" dirty="0" smtClean="0">
                <a:solidFill>
                  <a:srgbClr val="2E3A41"/>
                </a:solidFill>
                <a:latin typeface="Arial"/>
                <a:cs typeface="B Bardiya" panose="00000400000000000000" pitchFamily="2" charset="-78"/>
              </a:rPr>
              <a:t>نظریه کریستالر</a:t>
            </a:r>
            <a:endParaRPr sz="2500" b="1" dirty="0">
              <a:solidFill>
                <a:srgbClr val="2E3A41"/>
              </a:solidFill>
              <a:latin typeface="Arial"/>
              <a:cs typeface="B Bardiya" panose="00000400000000000000" pitchFamily="2" charset="-78"/>
            </a:endParaRPr>
          </a:p>
        </p:txBody>
      </p:sp>
      <p:graphicFrame>
        <p:nvGraphicFramePr>
          <p:cNvPr id="133" name="Table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730412"/>
              </p:ext>
            </p:extLst>
          </p:nvPr>
        </p:nvGraphicFramePr>
        <p:xfrm>
          <a:off x="4919192" y="3133818"/>
          <a:ext cx="2633042" cy="281617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33042">
                  <a:extLst>
                    <a:ext uri="{9D8B030D-6E8A-4147-A177-3AD203B41FA5}">
                      <a16:colId xmlns:a16="http://schemas.microsoft.com/office/drawing/2014/main" val="1006243049"/>
                    </a:ext>
                  </a:extLst>
                </a:gridCol>
              </a:tblGrid>
              <a:tr h="77977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تعیین سلسه</a:t>
                      </a:r>
                      <a:r>
                        <a:rPr lang="fa-IR" sz="1800" b="1" baseline="0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 مراتب بر حسب عرضه کالا و خدمات(خرده فروشی)</a:t>
                      </a:r>
                      <a:endParaRPr lang="en-US" sz="1800" b="1" dirty="0" smtClean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  <a:p>
                      <a:pPr algn="ctr"/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59354" marR="159354" marT="79677" marB="79677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53003"/>
                  </a:ext>
                </a:extLst>
              </a:tr>
              <a:tr h="779770"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در نقش و عملکرد</a:t>
                      </a:r>
                      <a:r>
                        <a:rPr lang="fa-IR" sz="1800" b="1" baseline="0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 مراکز سلسله مراتب رعایت شده است</a:t>
                      </a:r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59354" marR="159354" marT="79677" marB="79677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A4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482173"/>
                  </a:ext>
                </a:extLst>
              </a:tr>
              <a:tr h="779770"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solidFill>
                            <a:srgbClr val="FFEFE1"/>
                          </a:solidFill>
                          <a:cs typeface="B Bardiya" panose="00000400000000000000" pitchFamily="2" charset="-78"/>
                        </a:rPr>
                        <a:t>سیستم شش ضلعی ساده</a:t>
                      </a:r>
                      <a:endParaRPr lang="en-US" sz="1800" b="1" dirty="0">
                        <a:solidFill>
                          <a:srgbClr val="FFEFE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59354" marR="159354" marT="79677" marB="79677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55360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9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79512" y="3505293"/>
            <a:ext cx="8964488" cy="3352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351912" y="-27384"/>
            <a:ext cx="792088" cy="6885384"/>
          </a:xfrm>
          <a:prstGeom prst="rect">
            <a:avLst/>
          </a:prstGeom>
          <a:solidFill>
            <a:srgbClr val="54B8B8"/>
          </a:solidFill>
          <a:ln>
            <a:solidFill>
              <a:srgbClr val="4BC1B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Rectangle 81"/>
          <p:cNvSpPr/>
          <p:nvPr/>
        </p:nvSpPr>
        <p:spPr>
          <a:xfrm>
            <a:off x="0" y="0"/>
            <a:ext cx="808570" cy="6858000"/>
          </a:xfrm>
          <a:prstGeom prst="rect">
            <a:avLst/>
          </a:prstGeom>
          <a:solidFill>
            <a:srgbClr val="54B8B8"/>
          </a:solidFill>
          <a:ln>
            <a:solidFill>
              <a:srgbClr val="4BC1B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127"/>
          <p:cNvGrpSpPr/>
          <p:nvPr/>
        </p:nvGrpSpPr>
        <p:grpSpPr>
          <a:xfrm>
            <a:off x="1187625" y="116632"/>
            <a:ext cx="7488832" cy="6741368"/>
            <a:chOff x="573594" y="1795280"/>
            <a:chExt cx="7893910" cy="4529351"/>
          </a:xfrm>
        </p:grpSpPr>
        <p:sp>
          <p:nvSpPr>
            <p:cNvPr id="86" name="Freeform 85"/>
            <p:cNvSpPr/>
            <p:nvPr/>
          </p:nvSpPr>
          <p:spPr>
            <a:xfrm rot="2700000" flipH="1">
              <a:off x="1126721" y="1716534"/>
              <a:ext cx="987248" cy="1655888"/>
            </a:xfrm>
            <a:custGeom>
              <a:avLst/>
              <a:gdLst/>
              <a:ahLst/>
              <a:cxnLst/>
              <a:rect l="0" t="0" r="0" b="0"/>
              <a:pathLst>
                <a:path w="987248" h="1655888">
                  <a:moveTo>
                    <a:pt x="84985" y="7479"/>
                  </a:moveTo>
                  <a:cubicBezTo>
                    <a:pt x="84985" y="7479"/>
                    <a:pt x="435882" y="-73068"/>
                    <a:pt x="726964" y="294500"/>
                  </a:cubicBezTo>
                  <a:cubicBezTo>
                    <a:pt x="1018043" y="661763"/>
                    <a:pt x="1057099" y="1056446"/>
                    <a:pt x="883492" y="1259806"/>
                  </a:cubicBezTo>
                  <a:cubicBezTo>
                    <a:pt x="761976" y="1402154"/>
                    <a:pt x="623543" y="1313956"/>
                    <a:pt x="557192" y="1255307"/>
                  </a:cubicBezTo>
                  <a:cubicBezTo>
                    <a:pt x="539096" y="1239317"/>
                    <a:pt x="449154" y="1518936"/>
                    <a:pt x="442765" y="1628528"/>
                  </a:cubicBezTo>
                  <a:cubicBezTo>
                    <a:pt x="439113" y="1691144"/>
                    <a:pt x="399986" y="1626681"/>
                    <a:pt x="399986" y="1626681"/>
                  </a:cubicBezTo>
                  <a:cubicBezTo>
                    <a:pt x="399986" y="1626681"/>
                    <a:pt x="562408" y="1211182"/>
                    <a:pt x="515617" y="1248976"/>
                  </a:cubicBezTo>
                  <a:cubicBezTo>
                    <a:pt x="464924" y="1289918"/>
                    <a:pt x="321941" y="1376010"/>
                    <a:pt x="203967" y="1324285"/>
                  </a:cubicBezTo>
                  <a:cubicBezTo>
                    <a:pt x="-22905" y="1224824"/>
                    <a:pt x="-90079" y="879464"/>
                    <a:pt x="155814" y="526105"/>
                  </a:cubicBezTo>
                  <a:cubicBezTo>
                    <a:pt x="401708" y="172746"/>
                    <a:pt x="313616" y="127178"/>
                    <a:pt x="84985" y="7479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7" name="Freeform 86"/>
            <p:cNvSpPr/>
            <p:nvPr/>
          </p:nvSpPr>
          <p:spPr>
            <a:xfrm rot="1860000">
              <a:off x="5321177" y="5397240"/>
              <a:ext cx="541904" cy="908922"/>
            </a:xfrm>
            <a:custGeom>
              <a:avLst/>
              <a:gdLst/>
              <a:ahLst/>
              <a:cxnLst/>
              <a:rect l="0" t="0" r="0" b="0"/>
              <a:pathLst>
                <a:path w="541904" h="908922">
                  <a:moveTo>
                    <a:pt x="46649" y="4105"/>
                  </a:moveTo>
                  <a:cubicBezTo>
                    <a:pt x="46649" y="4105"/>
                    <a:pt x="239257" y="-40108"/>
                    <a:pt x="399033" y="161652"/>
                  </a:cubicBezTo>
                  <a:cubicBezTo>
                    <a:pt x="558805" y="363244"/>
                    <a:pt x="580243" y="579886"/>
                    <a:pt x="484952" y="691512"/>
                  </a:cubicBezTo>
                  <a:cubicBezTo>
                    <a:pt x="418249" y="769652"/>
                    <a:pt x="342264" y="721234"/>
                    <a:pt x="305845" y="689044"/>
                  </a:cubicBezTo>
                  <a:cubicBezTo>
                    <a:pt x="295911" y="680266"/>
                    <a:pt x="246542" y="833750"/>
                    <a:pt x="243034" y="893904"/>
                  </a:cubicBezTo>
                  <a:cubicBezTo>
                    <a:pt x="241030" y="928272"/>
                    <a:pt x="219553" y="892894"/>
                    <a:pt x="219553" y="892894"/>
                  </a:cubicBezTo>
                  <a:cubicBezTo>
                    <a:pt x="219553" y="892894"/>
                    <a:pt x="308707" y="664824"/>
                    <a:pt x="283023" y="685569"/>
                  </a:cubicBezTo>
                  <a:cubicBezTo>
                    <a:pt x="255198" y="708042"/>
                    <a:pt x="176714" y="755296"/>
                    <a:pt x="111959" y="726905"/>
                  </a:cubicBezTo>
                  <a:cubicBezTo>
                    <a:pt x="-12573" y="672309"/>
                    <a:pt x="-49445" y="482742"/>
                    <a:pt x="85527" y="288782"/>
                  </a:cubicBezTo>
                  <a:cubicBezTo>
                    <a:pt x="220498" y="94821"/>
                    <a:pt x="172145" y="69808"/>
                    <a:pt x="46649" y="4105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8" name="Freeform 87"/>
            <p:cNvSpPr/>
            <p:nvPr/>
          </p:nvSpPr>
          <p:spPr>
            <a:xfrm rot="2100000">
              <a:off x="6998409" y="3892707"/>
              <a:ext cx="1469095" cy="2431924"/>
            </a:xfrm>
            <a:custGeom>
              <a:avLst/>
              <a:gdLst/>
              <a:ahLst/>
              <a:cxnLst/>
              <a:rect l="0" t="0" r="0" b="0"/>
              <a:pathLst>
                <a:path w="1469095" h="2431924">
                  <a:moveTo>
                    <a:pt x="126465" y="11130"/>
                  </a:moveTo>
                  <a:cubicBezTo>
                    <a:pt x="126465" y="11130"/>
                    <a:pt x="648623" y="-108731"/>
                    <a:pt x="1081776" y="438236"/>
                  </a:cubicBezTo>
                  <a:cubicBezTo>
                    <a:pt x="1514916" y="984747"/>
                    <a:pt x="1573033" y="1572060"/>
                    <a:pt x="1314701" y="1874677"/>
                  </a:cubicBezTo>
                  <a:cubicBezTo>
                    <a:pt x="1133867" y="2086504"/>
                    <a:pt x="927876" y="1955252"/>
                    <a:pt x="829137" y="1867989"/>
                  </a:cubicBezTo>
                  <a:cubicBezTo>
                    <a:pt x="802210" y="1844186"/>
                    <a:pt x="875436" y="2417537"/>
                    <a:pt x="819531" y="2428975"/>
                  </a:cubicBezTo>
                  <a:cubicBezTo>
                    <a:pt x="763633" y="2440413"/>
                    <a:pt x="741952" y="2414892"/>
                    <a:pt x="741952" y="2414892"/>
                  </a:cubicBezTo>
                  <a:cubicBezTo>
                    <a:pt x="741952" y="2414892"/>
                    <a:pt x="836904" y="1802325"/>
                    <a:pt x="767273" y="1858565"/>
                  </a:cubicBezTo>
                  <a:cubicBezTo>
                    <a:pt x="691839" y="1919486"/>
                    <a:pt x="479070" y="2047592"/>
                    <a:pt x="303517" y="1970627"/>
                  </a:cubicBezTo>
                  <a:cubicBezTo>
                    <a:pt x="-34084" y="1822617"/>
                    <a:pt x="-134044" y="1308705"/>
                    <a:pt x="231862" y="782884"/>
                  </a:cubicBezTo>
                  <a:cubicBezTo>
                    <a:pt x="597768" y="257057"/>
                    <a:pt x="466683" y="189249"/>
                    <a:pt x="126465" y="1113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9" name="Freeform 88"/>
            <p:cNvSpPr/>
            <p:nvPr/>
          </p:nvSpPr>
          <p:spPr>
            <a:xfrm rot="-4500000" flipH="1">
              <a:off x="1430324" y="4074803"/>
              <a:ext cx="403891" cy="677439"/>
            </a:xfrm>
            <a:custGeom>
              <a:avLst/>
              <a:gdLst/>
              <a:ahLst/>
              <a:cxnLst/>
              <a:rect l="0" t="0" r="0" b="0"/>
              <a:pathLst>
                <a:path w="403891" h="677439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183753" y="621410"/>
                    <a:pt x="181138" y="666245"/>
                  </a:cubicBezTo>
                  <a:cubicBezTo>
                    <a:pt x="179645" y="691865"/>
                    <a:pt x="163638" y="665489"/>
                    <a:pt x="163638" y="665489"/>
                  </a:cubicBezTo>
                  <a:cubicBezTo>
                    <a:pt x="163638" y="665489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0" name="Freeform 89"/>
            <p:cNvSpPr/>
            <p:nvPr/>
          </p:nvSpPr>
          <p:spPr>
            <a:xfrm rot="-3600000" flipH="1">
              <a:off x="757103" y="5286340"/>
              <a:ext cx="541904" cy="908922"/>
            </a:xfrm>
            <a:custGeom>
              <a:avLst/>
              <a:gdLst/>
              <a:ahLst/>
              <a:cxnLst/>
              <a:rect l="0" t="0" r="0" b="0"/>
              <a:pathLst>
                <a:path w="541904" h="908922">
                  <a:moveTo>
                    <a:pt x="46649" y="4105"/>
                  </a:moveTo>
                  <a:cubicBezTo>
                    <a:pt x="46649" y="4105"/>
                    <a:pt x="239257" y="-40108"/>
                    <a:pt x="399033" y="161652"/>
                  </a:cubicBezTo>
                  <a:cubicBezTo>
                    <a:pt x="558805" y="363244"/>
                    <a:pt x="580243" y="579886"/>
                    <a:pt x="484952" y="691512"/>
                  </a:cubicBezTo>
                  <a:cubicBezTo>
                    <a:pt x="418249" y="769652"/>
                    <a:pt x="342264" y="721234"/>
                    <a:pt x="305845" y="689044"/>
                  </a:cubicBezTo>
                  <a:cubicBezTo>
                    <a:pt x="295911" y="680266"/>
                    <a:pt x="246542" y="833750"/>
                    <a:pt x="243034" y="893904"/>
                  </a:cubicBezTo>
                  <a:cubicBezTo>
                    <a:pt x="241030" y="928272"/>
                    <a:pt x="219553" y="892894"/>
                    <a:pt x="219553" y="892894"/>
                  </a:cubicBezTo>
                  <a:cubicBezTo>
                    <a:pt x="219553" y="892894"/>
                    <a:pt x="308707" y="664824"/>
                    <a:pt x="283023" y="685569"/>
                  </a:cubicBezTo>
                  <a:cubicBezTo>
                    <a:pt x="255198" y="708042"/>
                    <a:pt x="176714" y="755296"/>
                    <a:pt x="111959" y="726905"/>
                  </a:cubicBezTo>
                  <a:cubicBezTo>
                    <a:pt x="-12573" y="672309"/>
                    <a:pt x="-49445" y="482742"/>
                    <a:pt x="85527" y="288782"/>
                  </a:cubicBezTo>
                  <a:cubicBezTo>
                    <a:pt x="220498" y="94821"/>
                    <a:pt x="172145" y="69808"/>
                    <a:pt x="46649" y="4105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1" name="Freeform 90"/>
            <p:cNvSpPr/>
            <p:nvPr/>
          </p:nvSpPr>
          <p:spPr>
            <a:xfrm rot="4500000">
              <a:off x="5653318" y="3248581"/>
              <a:ext cx="403891" cy="668600"/>
            </a:xfrm>
            <a:custGeom>
              <a:avLst/>
              <a:gdLst/>
              <a:ahLst/>
              <a:cxnLst/>
              <a:rect l="0" t="0" r="0" b="0"/>
              <a:pathLst>
                <a:path w="403891" h="668600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240679" y="664644"/>
                    <a:pt x="225311" y="667789"/>
                  </a:cubicBezTo>
                  <a:cubicBezTo>
                    <a:pt x="209942" y="670934"/>
                    <a:pt x="203981" y="663916"/>
                    <a:pt x="203981" y="663916"/>
                  </a:cubicBezTo>
                  <a:cubicBezTo>
                    <a:pt x="203981" y="663916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2" name="Freeform 91"/>
            <p:cNvSpPr/>
            <p:nvPr/>
          </p:nvSpPr>
          <p:spPr>
            <a:xfrm rot="4500000">
              <a:off x="7122626" y="3612465"/>
              <a:ext cx="403891" cy="677439"/>
            </a:xfrm>
            <a:custGeom>
              <a:avLst/>
              <a:gdLst/>
              <a:ahLst/>
              <a:cxnLst/>
              <a:rect l="0" t="0" r="0" b="0"/>
              <a:pathLst>
                <a:path w="403891" h="677439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183753" y="621410"/>
                    <a:pt x="181138" y="666245"/>
                  </a:cubicBezTo>
                  <a:cubicBezTo>
                    <a:pt x="179645" y="691865"/>
                    <a:pt x="163638" y="665489"/>
                    <a:pt x="163638" y="665489"/>
                  </a:cubicBezTo>
                  <a:cubicBezTo>
                    <a:pt x="163638" y="665489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3" name="Freeform 92"/>
            <p:cNvSpPr/>
            <p:nvPr/>
          </p:nvSpPr>
          <p:spPr>
            <a:xfrm rot="2100000">
              <a:off x="7475411" y="1795280"/>
              <a:ext cx="674055" cy="1115824"/>
            </a:xfrm>
            <a:custGeom>
              <a:avLst/>
              <a:gdLst/>
              <a:ahLst/>
              <a:cxnLst/>
              <a:rect l="0" t="0" r="0" b="0"/>
              <a:pathLst>
                <a:path w="674055" h="1115824">
                  <a:moveTo>
                    <a:pt x="58025" y="5107"/>
                  </a:moveTo>
                  <a:cubicBezTo>
                    <a:pt x="58025" y="5107"/>
                    <a:pt x="297603" y="-49888"/>
                    <a:pt x="496343" y="201073"/>
                  </a:cubicBezTo>
                  <a:cubicBezTo>
                    <a:pt x="695079" y="451826"/>
                    <a:pt x="721744" y="721300"/>
                    <a:pt x="603215" y="860145"/>
                  </a:cubicBezTo>
                  <a:cubicBezTo>
                    <a:pt x="520245" y="957342"/>
                    <a:pt x="425730" y="897119"/>
                    <a:pt x="380429" y="857075"/>
                  </a:cubicBezTo>
                  <a:cubicBezTo>
                    <a:pt x="368073" y="846161"/>
                    <a:pt x="401670" y="1109228"/>
                    <a:pt x="376021" y="1114472"/>
                  </a:cubicBezTo>
                  <a:cubicBezTo>
                    <a:pt x="350373" y="1119723"/>
                    <a:pt x="340425" y="1108012"/>
                    <a:pt x="340425" y="1108012"/>
                  </a:cubicBezTo>
                  <a:cubicBezTo>
                    <a:pt x="340425" y="1108012"/>
                    <a:pt x="383990" y="826948"/>
                    <a:pt x="352043" y="852758"/>
                  </a:cubicBezTo>
                  <a:cubicBezTo>
                    <a:pt x="317431" y="880711"/>
                    <a:pt x="219809" y="939482"/>
                    <a:pt x="139261" y="904172"/>
                  </a:cubicBezTo>
                  <a:cubicBezTo>
                    <a:pt x="-15639" y="836258"/>
                    <a:pt x="-61503" y="600467"/>
                    <a:pt x="106384" y="359206"/>
                  </a:cubicBezTo>
                  <a:cubicBezTo>
                    <a:pt x="274270" y="117944"/>
                    <a:pt x="214125" y="86832"/>
                    <a:pt x="58025" y="5107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</p:grpSp>
      <p:sp>
        <p:nvSpPr>
          <p:cNvPr id="119" name="Freeform 118"/>
          <p:cNvSpPr/>
          <p:nvPr/>
        </p:nvSpPr>
        <p:spPr>
          <a:xfrm rot="17100000" flipH="1">
            <a:off x="517077" y="2702431"/>
            <a:ext cx="597162" cy="642676"/>
          </a:xfrm>
          <a:custGeom>
            <a:avLst/>
            <a:gdLst/>
            <a:ahLst/>
            <a:cxnLst/>
            <a:rect l="0" t="0" r="0" b="0"/>
            <a:pathLst>
              <a:path w="403891" h="677439">
                <a:moveTo>
                  <a:pt x="34768" y="3060"/>
                </a:moveTo>
                <a:cubicBezTo>
                  <a:pt x="34768" y="3060"/>
                  <a:pt x="178323" y="-29893"/>
                  <a:pt x="297407" y="120482"/>
                </a:cubicBezTo>
                <a:cubicBezTo>
                  <a:pt x="416491" y="270733"/>
                  <a:pt x="432466" y="432201"/>
                  <a:pt x="361445" y="515398"/>
                </a:cubicBezTo>
                <a:cubicBezTo>
                  <a:pt x="311729" y="573635"/>
                  <a:pt x="255096" y="537550"/>
                  <a:pt x="227952" y="513559"/>
                </a:cubicBezTo>
                <a:cubicBezTo>
                  <a:pt x="220549" y="507016"/>
                  <a:pt x="183753" y="621410"/>
                  <a:pt x="181138" y="666245"/>
                </a:cubicBezTo>
                <a:cubicBezTo>
                  <a:pt x="179645" y="691865"/>
                  <a:pt x="163638" y="665489"/>
                  <a:pt x="163638" y="665489"/>
                </a:cubicBezTo>
                <a:cubicBezTo>
                  <a:pt x="163638" y="665489"/>
                  <a:pt x="230085" y="495507"/>
                  <a:pt x="210943" y="510968"/>
                </a:cubicBezTo>
                <a:cubicBezTo>
                  <a:pt x="190204" y="527717"/>
                  <a:pt x="131709" y="562937"/>
                  <a:pt x="83445" y="541777"/>
                </a:cubicBezTo>
                <a:cubicBezTo>
                  <a:pt x="-9371" y="501085"/>
                  <a:pt x="-36852" y="359798"/>
                  <a:pt x="63745" y="215235"/>
                </a:cubicBezTo>
                <a:cubicBezTo>
                  <a:pt x="164342" y="70672"/>
                  <a:pt x="128303" y="52030"/>
                  <a:pt x="34768" y="3060"/>
                </a:cubicBezTo>
                <a:close/>
              </a:path>
            </a:pathLst>
          </a:custGeom>
          <a:solidFill>
            <a:srgbClr val="D4CDC7">
              <a:alpha val="29000"/>
            </a:srgbClr>
          </a:solidFill>
          <a:ln w="7600" cap="flat">
            <a:solidFill>
              <a:srgbClr val="D4CDC7">
                <a:alpha val="8000"/>
              </a:srgbClr>
            </a:solidFill>
            <a:bevel/>
          </a:ln>
        </p:spPr>
      </p:sp>
      <p:sp>
        <p:nvSpPr>
          <p:cNvPr id="120" name="Freeform 119"/>
          <p:cNvSpPr/>
          <p:nvPr/>
        </p:nvSpPr>
        <p:spPr>
          <a:xfrm rot="1860000">
            <a:off x="379875" y="200035"/>
            <a:ext cx="514096" cy="1343861"/>
          </a:xfrm>
          <a:custGeom>
            <a:avLst/>
            <a:gdLst/>
            <a:ahLst/>
            <a:cxnLst/>
            <a:rect l="0" t="0" r="0" b="0"/>
            <a:pathLst>
              <a:path w="541904" h="908922">
                <a:moveTo>
                  <a:pt x="46649" y="4105"/>
                </a:moveTo>
                <a:cubicBezTo>
                  <a:pt x="46649" y="4105"/>
                  <a:pt x="239257" y="-40108"/>
                  <a:pt x="399033" y="161652"/>
                </a:cubicBezTo>
                <a:cubicBezTo>
                  <a:pt x="558805" y="363244"/>
                  <a:pt x="580243" y="579886"/>
                  <a:pt x="484952" y="691512"/>
                </a:cubicBezTo>
                <a:cubicBezTo>
                  <a:pt x="418249" y="769652"/>
                  <a:pt x="342264" y="721234"/>
                  <a:pt x="305845" y="689044"/>
                </a:cubicBezTo>
                <a:cubicBezTo>
                  <a:pt x="295911" y="680266"/>
                  <a:pt x="246542" y="833750"/>
                  <a:pt x="243034" y="893904"/>
                </a:cubicBezTo>
                <a:cubicBezTo>
                  <a:pt x="241030" y="928272"/>
                  <a:pt x="219553" y="892894"/>
                  <a:pt x="219553" y="892894"/>
                </a:cubicBezTo>
                <a:cubicBezTo>
                  <a:pt x="219553" y="892894"/>
                  <a:pt x="308707" y="664824"/>
                  <a:pt x="283023" y="685569"/>
                </a:cubicBezTo>
                <a:cubicBezTo>
                  <a:pt x="255198" y="708042"/>
                  <a:pt x="176714" y="755296"/>
                  <a:pt x="111959" y="726905"/>
                </a:cubicBezTo>
                <a:cubicBezTo>
                  <a:pt x="-12573" y="672309"/>
                  <a:pt x="-49445" y="482742"/>
                  <a:pt x="85527" y="288782"/>
                </a:cubicBezTo>
                <a:cubicBezTo>
                  <a:pt x="220498" y="94821"/>
                  <a:pt x="172145" y="69808"/>
                  <a:pt x="46649" y="4105"/>
                </a:cubicBezTo>
                <a:close/>
              </a:path>
            </a:pathLst>
          </a:custGeom>
          <a:solidFill>
            <a:srgbClr val="D4CDC7">
              <a:alpha val="29000"/>
            </a:srgbClr>
          </a:solidFill>
          <a:ln w="7600" cap="flat">
            <a:solidFill>
              <a:srgbClr val="D4CDC7">
                <a:alpha val="8000"/>
              </a:srgbClr>
            </a:solidFill>
            <a:bevel/>
          </a:ln>
        </p:spPr>
      </p:sp>
      <p:sp>
        <p:nvSpPr>
          <p:cNvPr id="121" name="Rectangle 3"/>
          <p:cNvSpPr txBox="1">
            <a:spLocks noChangeArrowheads="1"/>
          </p:cNvSpPr>
          <p:nvPr/>
        </p:nvSpPr>
        <p:spPr bwMode="auto">
          <a:xfrm>
            <a:off x="2032976" y="140124"/>
            <a:ext cx="5257559" cy="73728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b="1" kern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شاخص ها و معیارهای مکان یابی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07089"/>
              </p:ext>
            </p:extLst>
          </p:nvPr>
        </p:nvGraphicFramePr>
        <p:xfrm>
          <a:off x="1332156" y="1098369"/>
          <a:ext cx="6479687" cy="32547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7883">
                  <a:extLst>
                    <a:ext uri="{9D8B030D-6E8A-4147-A177-3AD203B41FA5}">
                      <a16:colId xmlns:a16="http://schemas.microsoft.com/office/drawing/2014/main" val="351128617"/>
                    </a:ext>
                  </a:extLst>
                </a:gridCol>
                <a:gridCol w="2525828">
                  <a:extLst>
                    <a:ext uri="{9D8B030D-6E8A-4147-A177-3AD203B41FA5}">
                      <a16:colId xmlns:a16="http://schemas.microsoft.com/office/drawing/2014/main" val="2769218810"/>
                    </a:ext>
                  </a:extLst>
                </a:gridCol>
                <a:gridCol w="955976">
                  <a:extLst>
                    <a:ext uri="{9D8B030D-6E8A-4147-A177-3AD203B41FA5}">
                      <a16:colId xmlns:a16="http://schemas.microsoft.com/office/drawing/2014/main" val="313973195"/>
                    </a:ext>
                  </a:extLst>
                </a:gridCol>
              </a:tblGrid>
              <a:tr h="1084925"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cs typeface="B Bardiya" panose="00000400000000000000" pitchFamily="2" charset="-78"/>
                        </a:rPr>
                        <a:t>اين شاخص ها هزينه هاي حمل و نقل، توزيع نیروي كار، مكان و</a:t>
                      </a:r>
                      <a:r>
                        <a:rPr lang="fa-IR" sz="1800" b="0" baseline="0" dirty="0" smtClean="0">
                          <a:cs typeface="B Bardiya" panose="00000400000000000000" pitchFamily="2" charset="-78"/>
                        </a:rPr>
                        <a:t> </a:t>
                      </a:r>
                      <a:r>
                        <a:rPr lang="fa-IR" sz="1800" b="0" dirty="0" smtClean="0">
                          <a:cs typeface="B Bardiya" panose="00000400000000000000" pitchFamily="2" charset="-78"/>
                        </a:rPr>
                        <a:t>توزيع فضايي بازار و شبكه توزيع را دربرمي گیرند .</a:t>
                      </a:r>
                      <a:endParaRPr lang="en-US" sz="1800" b="0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BC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a-IR" sz="1800" b="1" dirty="0" smtClean="0">
                        <a:cs typeface="B Bardiya" panose="00000400000000000000" pitchFamily="2" charset="-78"/>
                      </a:endParaRPr>
                    </a:p>
                    <a:p>
                      <a:pPr algn="ctr"/>
                      <a:r>
                        <a:rPr lang="fa-IR" sz="1800" b="1" dirty="0" smtClean="0">
                          <a:cs typeface="B Bardiya" panose="00000400000000000000" pitchFamily="2" charset="-78"/>
                        </a:rPr>
                        <a:t>شاخص هاي مرتبط با هزينه ها </a:t>
                      </a:r>
                      <a:endParaRPr lang="en-US" sz="18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9BCA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fa-IR" altLang="en-US" sz="1800" b="1" kern="0" dirty="0" smtClean="0">
                        <a:cs typeface="B Bardiya" panose="00000400000000000000" pitchFamily="2" charset="-78"/>
                      </a:endParaRPr>
                    </a:p>
                    <a:p>
                      <a:pPr algn="ctr"/>
                      <a:r>
                        <a:rPr lang="fa-IR" altLang="en-US" sz="1800" b="1" kern="0" dirty="0" smtClean="0">
                          <a:cs typeface="B Bardiya" panose="00000400000000000000" pitchFamily="2" charset="-78"/>
                        </a:rPr>
                        <a:t>شاخص هايي براي مقايسه و تعیین وضعیت </a:t>
                      </a:r>
                      <a:endParaRPr lang="en-US" sz="18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vert="vert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DA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123780"/>
                  </a:ext>
                </a:extLst>
              </a:tr>
              <a:tr h="1084925"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cs typeface="B Bardiya" panose="00000400000000000000" pitchFamily="2" charset="-78"/>
                        </a:rPr>
                        <a:t>تسهیلات، دسترسي مالي در نواحي، عرضه انرژي، دسترسي به زمین كافي و ... شاخص هاي ملي و منطقه اي را شامل مي شوند. </a:t>
                      </a:r>
                      <a:endParaRPr lang="en-US" sz="1800" b="0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b="1" dirty="0" smtClean="0">
                          <a:cs typeface="B Bardiya" panose="00000400000000000000" pitchFamily="2" charset="-78"/>
                        </a:rPr>
                        <a:t> </a:t>
                      </a:r>
                    </a:p>
                    <a:p>
                      <a:pPr algn="ctr"/>
                      <a:r>
                        <a:rPr lang="fa-IR" sz="1800" b="1" dirty="0" smtClean="0">
                          <a:cs typeface="B Bardiya" panose="00000400000000000000" pitchFamily="2" charset="-78"/>
                        </a:rPr>
                        <a:t>شاخص هاي ملي و منطقه اي </a:t>
                      </a:r>
                      <a:endParaRPr lang="en-US" sz="18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845158"/>
                  </a:ext>
                </a:extLst>
              </a:tr>
              <a:tr h="1084925"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cs typeface="B Bardiya" panose="00000400000000000000" pitchFamily="2" charset="-78"/>
                        </a:rPr>
                        <a:t>خصوصیات سیاسي، اجتماعي، فرهنگي و شرايط و محدوديت هاي حقوقي و قانوني دربرگیرنده اين شاخص ها هستند. </a:t>
                      </a:r>
                      <a:endParaRPr lang="en-US" sz="1800" b="0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9BC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a-IR" sz="1800" b="1" dirty="0" smtClean="0">
                        <a:cs typeface="B Bardiya" panose="00000400000000000000" pitchFamily="2" charset="-78"/>
                      </a:endParaRPr>
                    </a:p>
                    <a:p>
                      <a:pPr algn="ctr"/>
                      <a:r>
                        <a:rPr lang="fa-IR" sz="1800" b="1" dirty="0" smtClean="0">
                          <a:cs typeface="B Bardiya" panose="00000400000000000000" pitchFamily="2" charset="-78"/>
                        </a:rPr>
                        <a:t> شاخص هاي غیراقتصادي </a:t>
                      </a:r>
                      <a:endParaRPr lang="en-US" sz="18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9BCA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946227"/>
                  </a:ext>
                </a:extLst>
              </a:tr>
            </a:tbl>
          </a:graphicData>
        </a:graphic>
      </p:graphicFrame>
      <p:sp>
        <p:nvSpPr>
          <p:cNvPr id="123" name="Rectangle 3"/>
          <p:cNvSpPr txBox="1">
            <a:spLocks noChangeArrowheads="1"/>
          </p:cNvSpPr>
          <p:nvPr/>
        </p:nvSpPr>
        <p:spPr bwMode="auto">
          <a:xfrm>
            <a:off x="854080" y="4478413"/>
            <a:ext cx="7452321" cy="228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بنابراين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برنامه ريزي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مؤثر كاربري زمین، به ندرت يك تحقیق يا طراحي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محدود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يا يك تصمیم سیاسي محسوب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 شود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؛ بلكه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بیشتر تركیبي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از اين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سه با همديگر به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شمار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 رود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</a:t>
            </a: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يك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تقسیم بندي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كلي ميتوان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نظام كاربري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زمین را به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چهار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عرصه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سکونتی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اشتغال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اوقات فراغت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ارتباطات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دسته بندي كرد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شبكه ارتباطي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خطوط رابط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اتصال بین سه عملكرد ديگر است كه با يكديگر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استخوانبندي فیزيكي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يك شهر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را تشكیل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 دهند.</a:t>
            </a:r>
          </a:p>
        </p:txBody>
      </p:sp>
    </p:spTree>
    <p:extLst>
      <p:ext uri="{BB962C8B-B14F-4D97-AF65-F5344CB8AC3E}">
        <p14:creationId xmlns:p14="http://schemas.microsoft.com/office/powerpoint/2010/main" val="37264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6512" y="0"/>
            <a:ext cx="9180512" cy="6858000"/>
          </a:xfrm>
          <a:prstGeom prst="rect">
            <a:avLst/>
          </a:prstGeom>
          <a:solidFill>
            <a:srgbClr val="FFEFE1"/>
          </a:solidFill>
          <a:ln>
            <a:solidFill>
              <a:srgbClr val="FFEFE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-36512" y="3505293"/>
            <a:ext cx="9180512" cy="3352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81" name="Rectangle 80"/>
          <p:cNvSpPr/>
          <p:nvPr/>
        </p:nvSpPr>
        <p:spPr>
          <a:xfrm rot="16200000">
            <a:off x="4431922" y="2165430"/>
            <a:ext cx="280156" cy="9144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4369668" y="-4369668"/>
            <a:ext cx="404664" cy="9144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0" name="Group118"/>
          <p:cNvGrpSpPr/>
          <p:nvPr/>
        </p:nvGrpSpPr>
        <p:grpSpPr>
          <a:xfrm>
            <a:off x="0" y="404664"/>
            <a:ext cx="9001001" cy="6048672"/>
            <a:chOff x="793700" y="388795"/>
            <a:chExt cx="7703538" cy="6048672"/>
          </a:xfrm>
        </p:grpSpPr>
        <p:sp>
          <p:nvSpPr>
            <p:cNvPr id="21" name="Freeform 20"/>
            <p:cNvSpPr/>
            <p:nvPr/>
          </p:nvSpPr>
          <p:spPr>
            <a:xfrm>
              <a:off x="6049324" y="420532"/>
              <a:ext cx="2447914" cy="1252609"/>
            </a:xfrm>
            <a:custGeom>
              <a:avLst/>
              <a:gdLst>
                <a:gd name="connsiteX0" fmla="*/ 0 w 2447914"/>
                <a:gd name="connsiteY0" fmla="*/ 623599 h 1252609"/>
                <a:gd name="connsiteX1" fmla="*/ 1220659 w 2447914"/>
                <a:gd name="connsiteY1" fmla="*/ 0 h 1252609"/>
                <a:gd name="connsiteX2" fmla="*/ 2447914 w 2447914"/>
                <a:gd name="connsiteY2" fmla="*/ 623599 h 1252609"/>
                <a:gd name="connsiteX3" fmla="*/ 1220659 w 2447914"/>
                <a:gd name="connsiteY3" fmla="*/ 1252609 h 1252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447914" h="1252609">
                  <a:moveTo>
                    <a:pt x="2445239" y="96871"/>
                  </a:moveTo>
                  <a:cubicBezTo>
                    <a:pt x="2435511" y="172101"/>
                    <a:pt x="2431232" y="224632"/>
                    <a:pt x="2432418" y="254472"/>
                  </a:cubicBezTo>
                  <a:cubicBezTo>
                    <a:pt x="2442359" y="443866"/>
                    <a:pt x="2375737" y="564226"/>
                    <a:pt x="2234689" y="615572"/>
                  </a:cubicBezTo>
                  <a:cubicBezTo>
                    <a:pt x="2058012" y="679871"/>
                    <a:pt x="1874646" y="652626"/>
                    <a:pt x="1684570" y="533829"/>
                  </a:cubicBezTo>
                  <a:cubicBezTo>
                    <a:pt x="1667539" y="522505"/>
                    <a:pt x="1602103" y="469060"/>
                    <a:pt x="1488262" y="373498"/>
                  </a:cubicBezTo>
                  <a:cubicBezTo>
                    <a:pt x="1401242" y="298438"/>
                    <a:pt x="1326656" y="253102"/>
                    <a:pt x="1264503" y="237495"/>
                  </a:cubicBezTo>
                  <a:cubicBezTo>
                    <a:pt x="1264503" y="237495"/>
                    <a:pt x="1264754" y="238198"/>
                    <a:pt x="1265271" y="239604"/>
                  </a:cubicBezTo>
                  <a:cubicBezTo>
                    <a:pt x="1265271" y="239604"/>
                    <a:pt x="1269238" y="240548"/>
                    <a:pt x="1270773" y="244769"/>
                  </a:cubicBezTo>
                  <a:cubicBezTo>
                    <a:pt x="1276230" y="247561"/>
                    <a:pt x="1278936" y="250559"/>
                    <a:pt x="1279962" y="253371"/>
                  </a:cubicBezTo>
                  <a:lnTo>
                    <a:pt x="1324498" y="375750"/>
                  </a:lnTo>
                  <a:cubicBezTo>
                    <a:pt x="1326040" y="379971"/>
                    <a:pt x="1327484" y="390597"/>
                    <a:pt x="1329909" y="407236"/>
                  </a:cubicBezTo>
                  <a:cubicBezTo>
                    <a:pt x="1330198" y="424653"/>
                    <a:pt x="1332158" y="436686"/>
                    <a:pt x="1334720" y="443720"/>
                  </a:cubicBezTo>
                  <a:cubicBezTo>
                    <a:pt x="1375410" y="626303"/>
                    <a:pt x="1399335" y="727652"/>
                    <a:pt x="1406509" y="747345"/>
                  </a:cubicBezTo>
                  <a:cubicBezTo>
                    <a:pt x="1423913" y="795173"/>
                    <a:pt x="1439660" y="828468"/>
                    <a:pt x="1453758" y="847233"/>
                  </a:cubicBezTo>
                  <a:cubicBezTo>
                    <a:pt x="1467849" y="866005"/>
                    <a:pt x="1501828" y="900630"/>
                    <a:pt x="1555697" y="951110"/>
                  </a:cubicBezTo>
                  <a:cubicBezTo>
                    <a:pt x="1584349" y="967761"/>
                    <a:pt x="1613001" y="984420"/>
                    <a:pt x="1641653" y="1001072"/>
                  </a:cubicBezTo>
                  <a:cubicBezTo>
                    <a:pt x="1697019" y="1033486"/>
                    <a:pt x="1726234" y="1053922"/>
                    <a:pt x="1729304" y="1062358"/>
                  </a:cubicBezTo>
                  <a:cubicBezTo>
                    <a:pt x="1735452" y="1079238"/>
                    <a:pt x="1730687" y="1090532"/>
                    <a:pt x="1715016" y="1096232"/>
                  </a:cubicBezTo>
                  <a:cubicBezTo>
                    <a:pt x="1685095" y="1107122"/>
                    <a:pt x="1635870" y="1091588"/>
                    <a:pt x="1567356" y="1049621"/>
                  </a:cubicBezTo>
                  <a:cubicBezTo>
                    <a:pt x="1515349" y="1017572"/>
                    <a:pt x="1478785" y="990257"/>
                    <a:pt x="1457657" y="967678"/>
                  </a:cubicBezTo>
                  <a:cubicBezTo>
                    <a:pt x="1421329" y="929928"/>
                    <a:pt x="1391917" y="891244"/>
                    <a:pt x="1369436" y="851641"/>
                  </a:cubicBezTo>
                  <a:cubicBezTo>
                    <a:pt x="1361358" y="833872"/>
                    <a:pt x="1349494" y="807918"/>
                    <a:pt x="1333846" y="773794"/>
                  </a:cubicBezTo>
                  <a:lnTo>
                    <a:pt x="1258621" y="354330"/>
                  </a:lnTo>
                  <a:cubicBezTo>
                    <a:pt x="1258112" y="352925"/>
                    <a:pt x="1257595" y="351516"/>
                    <a:pt x="1257086" y="350111"/>
                  </a:cubicBezTo>
                  <a:cubicBezTo>
                    <a:pt x="1244287" y="314943"/>
                    <a:pt x="1228624" y="300730"/>
                    <a:pt x="1212413" y="307473"/>
                  </a:cubicBezTo>
                  <a:cubicBezTo>
                    <a:pt x="1197281" y="312140"/>
                    <a:pt x="1190776" y="320880"/>
                    <a:pt x="1190601" y="333687"/>
                  </a:cubicBezTo>
                  <a:cubicBezTo>
                    <a:pt x="1190844" y="405284"/>
                    <a:pt x="1191543" y="475917"/>
                    <a:pt x="1192698" y="545592"/>
                  </a:cubicBezTo>
                  <a:cubicBezTo>
                    <a:pt x="1192470" y="638069"/>
                    <a:pt x="1187584" y="715516"/>
                    <a:pt x="1178030" y="777936"/>
                  </a:cubicBezTo>
                  <a:cubicBezTo>
                    <a:pt x="1162131" y="876113"/>
                    <a:pt x="1136185" y="964410"/>
                    <a:pt x="1100184" y="1042826"/>
                  </a:cubicBezTo>
                  <a:cubicBezTo>
                    <a:pt x="1052319" y="1146278"/>
                    <a:pt x="994901" y="1210186"/>
                    <a:pt x="927937" y="1234559"/>
                  </a:cubicBezTo>
                  <a:cubicBezTo>
                    <a:pt x="849574" y="1263074"/>
                    <a:pt x="767790" y="1257800"/>
                    <a:pt x="682570" y="1218721"/>
                  </a:cubicBezTo>
                  <a:cubicBezTo>
                    <a:pt x="665138" y="1210733"/>
                    <a:pt x="613027" y="1173942"/>
                    <a:pt x="526229" y="1108361"/>
                  </a:cubicBezTo>
                  <a:cubicBezTo>
                    <a:pt x="487127" y="1093055"/>
                    <a:pt x="418226" y="1057669"/>
                    <a:pt x="316891" y="1005336"/>
                  </a:cubicBezTo>
                  <a:cubicBezTo>
                    <a:pt x="308521" y="995638"/>
                    <a:pt x="297191" y="982239"/>
                    <a:pt x="282899" y="965147"/>
                  </a:cubicBezTo>
                  <a:cubicBezTo>
                    <a:pt x="263820" y="948191"/>
                    <a:pt x="247882" y="922131"/>
                    <a:pt x="235082" y="886966"/>
                  </a:cubicBezTo>
                  <a:cubicBezTo>
                    <a:pt x="207947" y="812410"/>
                    <a:pt x="210056" y="733983"/>
                    <a:pt x="241417" y="651683"/>
                  </a:cubicBezTo>
                  <a:cubicBezTo>
                    <a:pt x="272777" y="569379"/>
                    <a:pt x="327902" y="494753"/>
                    <a:pt x="406798" y="427806"/>
                  </a:cubicBezTo>
                  <a:cubicBezTo>
                    <a:pt x="437810" y="402180"/>
                    <a:pt x="496773" y="373550"/>
                    <a:pt x="583683" y="341919"/>
                  </a:cubicBezTo>
                  <a:cubicBezTo>
                    <a:pt x="640674" y="321176"/>
                    <a:pt x="729390" y="300036"/>
                    <a:pt x="849824" y="279816"/>
                  </a:cubicBezTo>
                  <a:cubicBezTo>
                    <a:pt x="970262" y="256970"/>
                    <a:pt x="1056126" y="236868"/>
                    <a:pt x="1107419" y="218199"/>
                  </a:cubicBezTo>
                  <a:cubicBezTo>
                    <a:pt x="1108848" y="217681"/>
                    <a:pt x="1108536" y="214610"/>
                    <a:pt x="1107305" y="209669"/>
                  </a:cubicBezTo>
                  <a:cubicBezTo>
                    <a:pt x="1098808" y="187883"/>
                    <a:pt x="1065794" y="179190"/>
                    <a:pt x="1007448" y="182904"/>
                  </a:cubicBezTo>
                  <a:cubicBezTo>
                    <a:pt x="940036" y="188322"/>
                    <a:pt x="873194" y="197516"/>
                    <a:pt x="806922" y="210487"/>
                  </a:cubicBezTo>
                  <a:cubicBezTo>
                    <a:pt x="705826" y="229757"/>
                    <a:pt x="651463" y="239987"/>
                    <a:pt x="643826" y="241174"/>
                  </a:cubicBezTo>
                  <a:cubicBezTo>
                    <a:pt x="524505" y="259116"/>
                    <a:pt x="405591" y="253810"/>
                    <a:pt x="287092" y="225254"/>
                  </a:cubicBezTo>
                  <a:cubicBezTo>
                    <a:pt x="136292" y="187747"/>
                    <a:pt x="42714" y="119056"/>
                    <a:pt x="6364" y="19181"/>
                  </a:cubicBezTo>
                  <a:cubicBezTo>
                    <a:pt x="4031" y="12772"/>
                    <a:pt x="0" y="6379"/>
                    <a:pt x="0" y="0"/>
                  </a:cubicBezTo>
                  <a:lnTo>
                    <a:pt x="1139483" y="0"/>
                  </a:lnTo>
                  <a:cubicBezTo>
                    <a:pt x="1145936" y="9090"/>
                    <a:pt x="1152183" y="17516"/>
                    <a:pt x="1158217" y="25279"/>
                  </a:cubicBezTo>
                  <a:cubicBezTo>
                    <a:pt x="1159699" y="16707"/>
                    <a:pt x="1160778" y="8278"/>
                    <a:pt x="1161447" y="0"/>
                  </a:cubicBezTo>
                  <a:lnTo>
                    <a:pt x="1363805" y="0"/>
                  </a:lnTo>
                  <a:cubicBezTo>
                    <a:pt x="1355924" y="4246"/>
                    <a:pt x="1348012" y="8532"/>
                    <a:pt x="1340055" y="12858"/>
                  </a:cubicBezTo>
                  <a:cubicBezTo>
                    <a:pt x="1309077" y="29708"/>
                    <a:pt x="1286748" y="52570"/>
                    <a:pt x="1273053" y="81452"/>
                  </a:cubicBezTo>
                  <a:cubicBezTo>
                    <a:pt x="1300748" y="77744"/>
                    <a:pt x="1323137" y="72779"/>
                    <a:pt x="1340237" y="66555"/>
                  </a:cubicBezTo>
                  <a:cubicBezTo>
                    <a:pt x="1331695" y="69665"/>
                    <a:pt x="1371671" y="48742"/>
                    <a:pt x="1460188" y="3782"/>
                  </a:cubicBezTo>
                  <a:cubicBezTo>
                    <a:pt x="1462704" y="2526"/>
                    <a:pt x="1465227" y="1265"/>
                    <a:pt x="1467742" y="0"/>
                  </a:cubicBezTo>
                  <a:lnTo>
                    <a:pt x="2447914" y="0"/>
                  </a:lnTo>
                  <a:cubicBezTo>
                    <a:pt x="2447914" y="28255"/>
                    <a:pt x="2447914" y="60546"/>
                    <a:pt x="2445239" y="96871"/>
                  </a:cubicBezTo>
                  <a:close/>
                </a:path>
              </a:pathLst>
            </a:custGeom>
            <a:solidFill>
              <a:srgbClr val="FFFFFF">
                <a:alpha val="35000"/>
              </a:srgbClr>
            </a:solidFill>
            <a:ln w="7600" cap="flat">
              <a:solidFill>
                <a:srgbClr val="FDF3F0"/>
              </a:solidFill>
              <a:bevel/>
            </a:ln>
          </p:spPr>
        </p:sp>
        <p:sp>
          <p:nvSpPr>
            <p:cNvPr id="22" name="Freeform 21"/>
            <p:cNvSpPr/>
            <p:nvPr/>
          </p:nvSpPr>
          <p:spPr>
            <a:xfrm>
              <a:off x="6984618" y="2767788"/>
              <a:ext cx="1389364" cy="1322423"/>
            </a:xfrm>
            <a:custGeom>
              <a:avLst/>
              <a:gdLst>
                <a:gd name="connsiteX0" fmla="*/ 0 w 1389364"/>
                <a:gd name="connsiteY0" fmla="*/ 661212 h 1322423"/>
                <a:gd name="connsiteX1" fmla="*/ 694682 w 1389364"/>
                <a:gd name="connsiteY1" fmla="*/ 0 h 1322423"/>
                <a:gd name="connsiteX2" fmla="*/ 1389364 w 1389364"/>
                <a:gd name="connsiteY2" fmla="*/ 661212 h 1322423"/>
                <a:gd name="connsiteX3" fmla="*/ 694682 w 1389364"/>
                <a:gd name="connsiteY3" fmla="*/ 1322423 h 1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1389364" h="1322423">
                  <a:moveTo>
                    <a:pt x="1189605" y="1141771"/>
                  </a:moveTo>
                  <a:cubicBezTo>
                    <a:pt x="1178692" y="1160672"/>
                    <a:pt x="1160049" y="1178509"/>
                    <a:pt x="1133684" y="1195267"/>
                  </a:cubicBezTo>
                  <a:cubicBezTo>
                    <a:pt x="1097858" y="1218204"/>
                    <a:pt x="1073751" y="1235304"/>
                    <a:pt x="1061363" y="1246560"/>
                  </a:cubicBezTo>
                  <a:cubicBezTo>
                    <a:pt x="983341" y="1318798"/>
                    <a:pt x="907881" y="1333868"/>
                    <a:pt x="834982" y="1291780"/>
                  </a:cubicBezTo>
                  <a:cubicBezTo>
                    <a:pt x="743684" y="1239066"/>
                    <a:pt x="689295" y="1150480"/>
                    <a:pt x="671816" y="1026015"/>
                  </a:cubicBezTo>
                  <a:cubicBezTo>
                    <a:pt x="670542" y="1014623"/>
                    <a:pt x="669913" y="967252"/>
                    <a:pt x="669929" y="883903"/>
                  </a:cubicBezTo>
                  <a:cubicBezTo>
                    <a:pt x="670805" y="819470"/>
                    <a:pt x="663396" y="771088"/>
                    <a:pt x="647698" y="738765"/>
                  </a:cubicBezTo>
                  <a:cubicBezTo>
                    <a:pt x="647698" y="738765"/>
                    <a:pt x="647488" y="739128"/>
                    <a:pt x="647068" y="739855"/>
                  </a:cubicBezTo>
                  <a:cubicBezTo>
                    <a:pt x="647068" y="739855"/>
                    <a:pt x="648095" y="741902"/>
                    <a:pt x="646835" y="744083"/>
                  </a:cubicBezTo>
                  <a:cubicBezTo>
                    <a:pt x="647602" y="747433"/>
                    <a:pt x="647290" y="749675"/>
                    <a:pt x="646450" y="751129"/>
                  </a:cubicBezTo>
                  <a:lnTo>
                    <a:pt x="609936" y="814370"/>
                  </a:lnTo>
                  <a:cubicBezTo>
                    <a:pt x="608676" y="816552"/>
                    <a:pt x="604634" y="821005"/>
                    <a:pt x="598361" y="828043"/>
                  </a:cubicBezTo>
                  <a:cubicBezTo>
                    <a:pt x="590984" y="834450"/>
                    <a:pt x="586521" y="839625"/>
                    <a:pt x="584423" y="843258"/>
                  </a:cubicBezTo>
                  <a:cubicBezTo>
                    <a:pt x="520599" y="926600"/>
                    <a:pt x="485751" y="973355"/>
                    <a:pt x="479875" y="983531"/>
                  </a:cubicBezTo>
                  <a:cubicBezTo>
                    <a:pt x="465605" y="1008246"/>
                    <a:pt x="456979" y="1027011"/>
                    <a:pt x="453997" y="1039832"/>
                  </a:cubicBezTo>
                  <a:cubicBezTo>
                    <a:pt x="451016" y="1052646"/>
                    <a:pt x="448389" y="1079724"/>
                    <a:pt x="446121" y="1121061"/>
                  </a:cubicBezTo>
                  <a:cubicBezTo>
                    <a:pt x="449295" y="1139369"/>
                    <a:pt x="452468" y="1157685"/>
                    <a:pt x="455641" y="1175994"/>
                  </a:cubicBezTo>
                  <a:cubicBezTo>
                    <a:pt x="461672" y="1211455"/>
                    <a:pt x="463427" y="1231375"/>
                    <a:pt x="460909" y="1235737"/>
                  </a:cubicBezTo>
                  <a:cubicBezTo>
                    <a:pt x="455872" y="1244454"/>
                    <a:pt x="449304" y="1246484"/>
                    <a:pt x="441206" y="1241802"/>
                  </a:cubicBezTo>
                  <a:cubicBezTo>
                    <a:pt x="425744" y="1232880"/>
                    <a:pt x="414678" y="1206135"/>
                    <a:pt x="408007" y="1161576"/>
                  </a:cubicBezTo>
                  <a:cubicBezTo>
                    <a:pt x="403030" y="1127688"/>
                    <a:pt x="401582" y="1102137"/>
                    <a:pt x="403666" y="1084923"/>
                  </a:cubicBezTo>
                  <a:cubicBezTo>
                    <a:pt x="406790" y="1055708"/>
                    <a:pt x="412805" y="1029131"/>
                    <a:pt x="421713" y="1005199"/>
                  </a:cubicBezTo>
                  <a:cubicBezTo>
                    <a:pt x="426434" y="995326"/>
                    <a:pt x="433305" y="980879"/>
                    <a:pt x="442324" y="961856"/>
                  </a:cubicBezTo>
                  <a:lnTo>
                    <a:pt x="595392" y="778354"/>
                  </a:lnTo>
                  <a:cubicBezTo>
                    <a:pt x="595810" y="777624"/>
                    <a:pt x="596231" y="776895"/>
                    <a:pt x="596649" y="776173"/>
                  </a:cubicBezTo>
                  <a:cubicBezTo>
                    <a:pt x="607143" y="757997"/>
                    <a:pt x="607603" y="746147"/>
                    <a:pt x="598030" y="740622"/>
                  </a:cubicBezTo>
                  <a:cubicBezTo>
                    <a:pt x="591405" y="736795"/>
                    <a:pt x="585307" y="737152"/>
                    <a:pt x="579741" y="741692"/>
                  </a:cubicBezTo>
                  <a:cubicBezTo>
                    <a:pt x="549073" y="767600"/>
                    <a:pt x="518985" y="793364"/>
                    <a:pt x="489474" y="818968"/>
                  </a:cubicBezTo>
                  <a:cubicBezTo>
                    <a:pt x="449669" y="852203"/>
                    <a:pt x="414640" y="878020"/>
                    <a:pt x="384386" y="896420"/>
                  </a:cubicBezTo>
                  <a:cubicBezTo>
                    <a:pt x="336482" y="924973"/>
                    <a:pt x="289201" y="945653"/>
                    <a:pt x="242540" y="958459"/>
                  </a:cubicBezTo>
                  <a:cubicBezTo>
                    <a:pt x="180853" y="975179"/>
                    <a:pt x="132706" y="973552"/>
                    <a:pt x="98101" y="953572"/>
                  </a:cubicBezTo>
                  <a:cubicBezTo>
                    <a:pt x="57605" y="930194"/>
                    <a:pt x="30394" y="893160"/>
                    <a:pt x="16462" y="842468"/>
                  </a:cubicBezTo>
                  <a:cubicBezTo>
                    <a:pt x="13612" y="832101"/>
                    <a:pt x="10631" y="796457"/>
                    <a:pt x="7517" y="735533"/>
                  </a:cubicBezTo>
                  <a:cubicBezTo>
                    <a:pt x="0" y="713217"/>
                    <a:pt x="-9634" y="670866"/>
                    <a:pt x="-23682" y="608478"/>
                  </a:cubicBezTo>
                  <a:cubicBezTo>
                    <a:pt x="-22533" y="601387"/>
                    <a:pt x="-20862" y="591690"/>
                    <a:pt x="-18669" y="579388"/>
                  </a:cubicBezTo>
                  <a:cubicBezTo>
                    <a:pt x="-18264" y="565084"/>
                    <a:pt x="-12815" y="548844"/>
                    <a:pt x="-2321" y="530670"/>
                  </a:cubicBezTo>
                  <a:cubicBezTo>
                    <a:pt x="19922" y="492143"/>
                    <a:pt x="54372" y="464781"/>
                    <a:pt x="101028" y="448587"/>
                  </a:cubicBezTo>
                  <a:cubicBezTo>
                    <a:pt x="147683" y="432392"/>
                    <a:pt x="199609" y="429174"/>
                    <a:pt x="256804" y="438934"/>
                  </a:cubicBezTo>
                  <a:cubicBezTo>
                    <a:pt x="278988" y="443019"/>
                    <a:pt x="312538" y="458026"/>
                    <a:pt x="357452" y="483957"/>
                  </a:cubicBezTo>
                  <a:cubicBezTo>
                    <a:pt x="386903" y="500962"/>
                    <a:pt x="427960" y="531451"/>
                    <a:pt x="480619" y="575423"/>
                  </a:cubicBezTo>
                  <a:cubicBezTo>
                    <a:pt x="533278" y="619395"/>
                    <a:pt x="572861" y="649034"/>
                    <a:pt x="599368" y="664337"/>
                  </a:cubicBezTo>
                  <a:cubicBezTo>
                    <a:pt x="600104" y="664762"/>
                    <a:pt x="601311" y="663521"/>
                    <a:pt x="602990" y="661212"/>
                  </a:cubicBezTo>
                  <a:cubicBezTo>
                    <a:pt x="609286" y="649709"/>
                    <a:pt x="601121" y="632395"/>
                    <a:pt x="578495" y="608670"/>
                  </a:cubicBezTo>
                  <a:cubicBezTo>
                    <a:pt x="551870" y="581667"/>
                    <a:pt x="523829" y="556269"/>
                    <a:pt x="494369" y="532476"/>
                  </a:cubicBezTo>
                  <a:cubicBezTo>
                    <a:pt x="449655" y="495998"/>
                    <a:pt x="425667" y="476333"/>
                    <a:pt x="422404" y="473480"/>
                  </a:cubicBezTo>
                  <a:cubicBezTo>
                    <a:pt x="371689" y="428692"/>
                    <a:pt x="331108" y="375701"/>
                    <a:pt x="300663" y="314507"/>
                  </a:cubicBezTo>
                  <a:cubicBezTo>
                    <a:pt x="262420" y="236211"/>
                    <a:pt x="258198" y="171257"/>
                    <a:pt x="287997" y="119644"/>
                  </a:cubicBezTo>
                  <a:cubicBezTo>
                    <a:pt x="303105" y="93475"/>
                    <a:pt x="323163" y="74038"/>
                    <a:pt x="348299" y="61260"/>
                  </a:cubicBezTo>
                  <a:cubicBezTo>
                    <a:pt x="378216" y="46699"/>
                    <a:pt x="409689" y="37247"/>
                    <a:pt x="442588" y="32978"/>
                  </a:cubicBezTo>
                  <a:cubicBezTo>
                    <a:pt x="465501" y="30699"/>
                    <a:pt x="496082" y="23640"/>
                    <a:pt x="534333" y="11800"/>
                  </a:cubicBezTo>
                  <a:cubicBezTo>
                    <a:pt x="569536" y="0"/>
                    <a:pt x="598175" y="-6104"/>
                    <a:pt x="620249" y="-6929"/>
                  </a:cubicBezTo>
                  <a:cubicBezTo>
                    <a:pt x="654935" y="-9195"/>
                    <a:pt x="684428" y="-3314"/>
                    <a:pt x="708726" y="10714"/>
                  </a:cubicBezTo>
                  <a:cubicBezTo>
                    <a:pt x="739649" y="28569"/>
                    <a:pt x="764127" y="63541"/>
                    <a:pt x="782162" y="115628"/>
                  </a:cubicBezTo>
                  <a:cubicBezTo>
                    <a:pt x="804832" y="180087"/>
                    <a:pt x="811672" y="242195"/>
                    <a:pt x="802697" y="301952"/>
                  </a:cubicBezTo>
                  <a:cubicBezTo>
                    <a:pt x="797590" y="339711"/>
                    <a:pt x="782086" y="390369"/>
                    <a:pt x="756190" y="453926"/>
                  </a:cubicBezTo>
                  <a:cubicBezTo>
                    <a:pt x="727253" y="524452"/>
                    <a:pt x="708705" y="578684"/>
                    <a:pt x="700547" y="616621"/>
                  </a:cubicBezTo>
                  <a:cubicBezTo>
                    <a:pt x="719771" y="605427"/>
                    <a:pt x="734762" y="591789"/>
                    <a:pt x="744416" y="575070"/>
                  </a:cubicBezTo>
                  <a:lnTo>
                    <a:pt x="802332" y="474752"/>
                  </a:lnTo>
                  <a:cubicBezTo>
                    <a:pt x="841784" y="406421"/>
                    <a:pt x="901664" y="343095"/>
                    <a:pt x="983068" y="285416"/>
                  </a:cubicBezTo>
                  <a:cubicBezTo>
                    <a:pt x="1079071" y="217751"/>
                    <a:pt x="1156158" y="200710"/>
                    <a:pt x="1214328" y="234293"/>
                  </a:cubicBezTo>
                  <a:cubicBezTo>
                    <a:pt x="1232735" y="244921"/>
                    <a:pt x="1252305" y="262034"/>
                    <a:pt x="1272240" y="286097"/>
                  </a:cubicBezTo>
                  <a:cubicBezTo>
                    <a:pt x="1283458" y="296497"/>
                    <a:pt x="1290678" y="313752"/>
                    <a:pt x="1294698" y="337394"/>
                  </a:cubicBezTo>
                  <a:cubicBezTo>
                    <a:pt x="1302093" y="375590"/>
                    <a:pt x="1313911" y="416337"/>
                    <a:pt x="1330152" y="459634"/>
                  </a:cubicBezTo>
                  <a:cubicBezTo>
                    <a:pt x="1350391" y="512998"/>
                    <a:pt x="1361616" y="543712"/>
                    <a:pt x="1363835" y="551776"/>
                  </a:cubicBezTo>
                  <a:cubicBezTo>
                    <a:pt x="1366997" y="563296"/>
                    <a:pt x="1366100" y="579737"/>
                    <a:pt x="1361130" y="601099"/>
                  </a:cubicBezTo>
                  <a:cubicBezTo>
                    <a:pt x="1356159" y="622461"/>
                    <a:pt x="1349684" y="640048"/>
                    <a:pt x="1341712" y="653860"/>
                  </a:cubicBezTo>
                  <a:cubicBezTo>
                    <a:pt x="1308971" y="710561"/>
                    <a:pt x="1232956" y="742757"/>
                    <a:pt x="1113651" y="750448"/>
                  </a:cubicBezTo>
                  <a:cubicBezTo>
                    <a:pt x="1013794" y="756767"/>
                    <a:pt x="935788" y="749045"/>
                    <a:pt x="879632" y="727285"/>
                  </a:cubicBezTo>
                  <a:cubicBezTo>
                    <a:pt x="867228" y="724969"/>
                    <a:pt x="849087" y="719826"/>
                    <a:pt x="825216" y="711861"/>
                  </a:cubicBezTo>
                  <a:cubicBezTo>
                    <a:pt x="807758" y="704688"/>
                    <a:pt x="789830" y="697487"/>
                    <a:pt x="771423" y="690253"/>
                  </a:cubicBezTo>
                  <a:cubicBezTo>
                    <a:pt x="753019" y="683020"/>
                    <a:pt x="735149" y="681668"/>
                    <a:pt x="717808" y="686196"/>
                  </a:cubicBezTo>
                  <a:cubicBezTo>
                    <a:pt x="729383" y="696755"/>
                    <a:pt x="739588" y="704585"/>
                    <a:pt x="748424" y="709686"/>
                  </a:cubicBezTo>
                  <a:cubicBezTo>
                    <a:pt x="744007" y="707135"/>
                    <a:pt x="767402" y="716767"/>
                    <a:pt x="818619" y="738584"/>
                  </a:cubicBezTo>
                  <a:cubicBezTo>
                    <a:pt x="859431" y="756328"/>
                    <a:pt x="901732" y="772753"/>
                    <a:pt x="944270" y="790043"/>
                  </a:cubicBezTo>
                  <a:cubicBezTo>
                    <a:pt x="986807" y="807333"/>
                    <a:pt x="1022800" y="824486"/>
                    <a:pt x="1052258" y="841487"/>
                  </a:cubicBezTo>
                  <a:cubicBezTo>
                    <a:pt x="1111158" y="875497"/>
                    <a:pt x="1154987" y="921158"/>
                    <a:pt x="1183746" y="978470"/>
                  </a:cubicBezTo>
                  <a:cubicBezTo>
                    <a:pt x="1214928" y="1040090"/>
                    <a:pt x="1216882" y="1094522"/>
                    <a:pt x="1189605" y="1141771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  <p:sp>
          <p:nvSpPr>
            <p:cNvPr id="23" name="Freeform 22"/>
            <p:cNvSpPr/>
            <p:nvPr/>
          </p:nvSpPr>
          <p:spPr>
            <a:xfrm>
              <a:off x="793700" y="3924003"/>
              <a:ext cx="2804400" cy="2513464"/>
            </a:xfrm>
            <a:custGeom>
              <a:avLst/>
              <a:gdLst>
                <a:gd name="connsiteX0" fmla="*/ 0 w 2804400"/>
                <a:gd name="connsiteY0" fmla="*/ 1256728 h 2513464"/>
                <a:gd name="connsiteX1" fmla="*/ 1402200 w 2804400"/>
                <a:gd name="connsiteY1" fmla="*/ 0 h 2513464"/>
                <a:gd name="connsiteX2" fmla="*/ 2804400 w 2804400"/>
                <a:gd name="connsiteY2" fmla="*/ 1256728 h 2513464"/>
                <a:gd name="connsiteX3" fmla="*/ 1402200 w 2804400"/>
                <a:gd name="connsiteY3" fmla="*/ 2513464 h 251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804400" h="2513464">
                  <a:moveTo>
                    <a:pt x="2727230" y="1098352"/>
                  </a:moveTo>
                  <a:cubicBezTo>
                    <a:pt x="2751116" y="1139734"/>
                    <a:pt x="2764523" y="1194591"/>
                    <a:pt x="2767441" y="1262930"/>
                  </a:cubicBezTo>
                  <a:cubicBezTo>
                    <a:pt x="2771712" y="1355954"/>
                    <a:pt x="2777739" y="1420379"/>
                    <a:pt x="2785529" y="1456198"/>
                  </a:cubicBezTo>
                  <a:cubicBezTo>
                    <a:pt x="2837065" y="1683202"/>
                    <a:pt x="2783044" y="1842772"/>
                    <a:pt x="2623459" y="1934914"/>
                  </a:cubicBezTo>
                  <a:cubicBezTo>
                    <a:pt x="2423572" y="2050313"/>
                    <a:pt x="2196073" y="2056461"/>
                    <a:pt x="1940964" y="1953360"/>
                  </a:cubicBezTo>
                  <a:cubicBezTo>
                    <a:pt x="1917959" y="1943297"/>
                    <a:pt x="1827458" y="1892636"/>
                    <a:pt x="1669446" y="1801367"/>
                  </a:cubicBezTo>
                  <a:cubicBezTo>
                    <a:pt x="1548242" y="1729175"/>
                    <a:pt x="1448400" y="1690263"/>
                    <a:pt x="1369930" y="1684646"/>
                  </a:cubicBezTo>
                  <a:cubicBezTo>
                    <a:pt x="1369930" y="1684646"/>
                    <a:pt x="1370394" y="1685437"/>
                    <a:pt x="1371314" y="1687033"/>
                  </a:cubicBezTo>
                  <a:cubicBezTo>
                    <a:pt x="1371314" y="1687033"/>
                    <a:pt x="1376314" y="1687322"/>
                    <a:pt x="1379073" y="1692102"/>
                  </a:cubicBezTo>
                  <a:cubicBezTo>
                    <a:pt x="1386263" y="1694314"/>
                    <a:pt x="1390169" y="1697361"/>
                    <a:pt x="1392008" y="1700546"/>
                  </a:cubicBezTo>
                  <a:lnTo>
                    <a:pt x="1471945" y="1839002"/>
                  </a:lnTo>
                  <a:cubicBezTo>
                    <a:pt x="1474704" y="1843775"/>
                    <a:pt x="1478717" y="1856315"/>
                    <a:pt x="1485200" y="1875916"/>
                  </a:cubicBezTo>
                  <a:cubicBezTo>
                    <a:pt x="1489258" y="1896914"/>
                    <a:pt x="1494190" y="1911043"/>
                    <a:pt x="1498788" y="1919000"/>
                  </a:cubicBezTo>
                  <a:cubicBezTo>
                    <a:pt x="1586933" y="2131230"/>
                    <a:pt x="1637435" y="2248490"/>
                    <a:pt x="1650302" y="2270774"/>
                  </a:cubicBezTo>
                  <a:cubicBezTo>
                    <a:pt x="1681546" y="2324878"/>
                    <a:pt x="1707682" y="2361776"/>
                    <a:pt x="1728719" y="2381460"/>
                  </a:cubicBezTo>
                  <a:cubicBezTo>
                    <a:pt x="1749756" y="2401144"/>
                    <a:pt x="1798221" y="2435762"/>
                    <a:pt x="1874114" y="2485314"/>
                  </a:cubicBezTo>
                  <a:cubicBezTo>
                    <a:pt x="1899658" y="2494700"/>
                    <a:pt x="1925202" y="2504078"/>
                    <a:pt x="1950745" y="2513464"/>
                  </a:cubicBezTo>
                  <a:lnTo>
                    <a:pt x="1742019" y="2513464"/>
                  </a:lnTo>
                  <a:cubicBezTo>
                    <a:pt x="1697468" y="2479280"/>
                    <a:pt x="1659369" y="2443043"/>
                    <a:pt x="1627722" y="2404762"/>
                  </a:cubicBezTo>
                  <a:cubicBezTo>
                    <a:pt x="1614164" y="2385002"/>
                    <a:pt x="1594290" y="2356160"/>
                    <a:pt x="1568093" y="2318236"/>
                  </a:cubicBezTo>
                  <a:lnTo>
                    <a:pt x="1387730" y="1827154"/>
                  </a:lnTo>
                  <a:cubicBezTo>
                    <a:pt x="1386810" y="1825558"/>
                    <a:pt x="1385890" y="1823970"/>
                    <a:pt x="1384971" y="1822374"/>
                  </a:cubicBezTo>
                  <a:cubicBezTo>
                    <a:pt x="1362004" y="1782588"/>
                    <a:pt x="1340040" y="1768748"/>
                    <a:pt x="1319086" y="1780847"/>
                  </a:cubicBezTo>
                  <a:cubicBezTo>
                    <a:pt x="1304578" y="1789222"/>
                    <a:pt x="1298582" y="1801170"/>
                    <a:pt x="1301097" y="1816696"/>
                  </a:cubicBezTo>
                  <a:cubicBezTo>
                    <a:pt x="1316654" y="1903200"/>
                    <a:pt x="1332554" y="1988449"/>
                    <a:pt x="1348802" y="2072436"/>
                  </a:cubicBezTo>
                  <a:cubicBezTo>
                    <a:pt x="1368243" y="2184286"/>
                    <a:pt x="1378845" y="2278959"/>
                    <a:pt x="1380601" y="2356456"/>
                  </a:cubicBezTo>
                  <a:cubicBezTo>
                    <a:pt x="1381361" y="2410728"/>
                    <a:pt x="1379309" y="2463069"/>
                    <a:pt x="1374430" y="2513464"/>
                  </a:cubicBezTo>
                  <a:lnTo>
                    <a:pt x="212756" y="2513464"/>
                  </a:lnTo>
                  <a:cubicBezTo>
                    <a:pt x="211182" y="2478208"/>
                    <a:pt x="214045" y="2441546"/>
                    <a:pt x="221345" y="2403485"/>
                  </a:cubicBezTo>
                  <a:cubicBezTo>
                    <a:pt x="241712" y="2297298"/>
                    <a:pt x="292452" y="2195321"/>
                    <a:pt x="373565" y="2097562"/>
                  </a:cubicBezTo>
                  <a:cubicBezTo>
                    <a:pt x="405595" y="2059972"/>
                    <a:pt x="470774" y="2012792"/>
                    <a:pt x="569105" y="1956027"/>
                  </a:cubicBezTo>
                  <a:cubicBezTo>
                    <a:pt x="633583" y="1918795"/>
                    <a:pt x="736331" y="1874327"/>
                    <a:pt x="877344" y="1822624"/>
                  </a:cubicBezTo>
                  <a:cubicBezTo>
                    <a:pt x="1018362" y="1770914"/>
                    <a:pt x="1117884" y="1728308"/>
                    <a:pt x="1175918" y="1694808"/>
                  </a:cubicBezTo>
                  <a:cubicBezTo>
                    <a:pt x="1177529" y="1693873"/>
                    <a:pt x="1176495" y="1690225"/>
                    <a:pt x="1172817" y="1683864"/>
                  </a:cubicBezTo>
                  <a:cubicBezTo>
                    <a:pt x="1159038" y="1659984"/>
                    <a:pt x="1117268" y="1656519"/>
                    <a:pt x="1047523" y="1673444"/>
                  </a:cubicBezTo>
                  <a:cubicBezTo>
                    <a:pt x="967176" y="1694367"/>
                    <a:pt x="888334" y="1719728"/>
                    <a:pt x="810973" y="1749543"/>
                  </a:cubicBezTo>
                  <a:cubicBezTo>
                    <a:pt x="692862" y="1794390"/>
                    <a:pt x="629319" y="1818346"/>
                    <a:pt x="620340" y="1821408"/>
                  </a:cubicBezTo>
                  <a:cubicBezTo>
                    <a:pt x="479905" y="1868536"/>
                    <a:pt x="335013" y="1887468"/>
                    <a:pt x="185663" y="1878203"/>
                  </a:cubicBezTo>
                  <a:cubicBezTo>
                    <a:pt x="115203" y="1873316"/>
                    <a:pt x="53315" y="1861590"/>
                    <a:pt x="0" y="1843023"/>
                  </a:cubicBezTo>
                  <a:lnTo>
                    <a:pt x="0" y="815062"/>
                  </a:lnTo>
                  <a:cubicBezTo>
                    <a:pt x="17381" y="798000"/>
                    <a:pt x="36168" y="783636"/>
                    <a:pt x="56362" y="771978"/>
                  </a:cubicBezTo>
                  <a:cubicBezTo>
                    <a:pt x="124064" y="732885"/>
                    <a:pt x="217164" y="724757"/>
                    <a:pt x="335661" y="747588"/>
                  </a:cubicBezTo>
                  <a:cubicBezTo>
                    <a:pt x="482690" y="775170"/>
                    <a:pt x="607941" y="830171"/>
                    <a:pt x="711415" y="912600"/>
                  </a:cubicBezTo>
                  <a:cubicBezTo>
                    <a:pt x="777412" y="963627"/>
                    <a:pt x="856490" y="1048473"/>
                    <a:pt x="948647" y="1167147"/>
                  </a:cubicBezTo>
                  <a:cubicBezTo>
                    <a:pt x="1050685" y="1299212"/>
                    <a:pt x="1133206" y="1393741"/>
                    <a:pt x="1196202" y="1450734"/>
                  </a:cubicBezTo>
                  <a:cubicBezTo>
                    <a:pt x="1196020" y="1402033"/>
                    <a:pt x="1186573" y="1358682"/>
                    <a:pt x="1165437" y="1322081"/>
                  </a:cubicBezTo>
                  <a:lnTo>
                    <a:pt x="1038639" y="1102456"/>
                  </a:lnTo>
                  <a:cubicBezTo>
                    <a:pt x="952272" y="952850"/>
                    <a:pt x="897750" y="770009"/>
                    <a:pt x="877504" y="552527"/>
                  </a:cubicBezTo>
                  <a:cubicBezTo>
                    <a:pt x="854301" y="296429"/>
                    <a:pt x="906376" y="131619"/>
                    <a:pt x="1033722" y="58096"/>
                  </a:cubicBezTo>
                  <a:cubicBezTo>
                    <a:pt x="1074017" y="34829"/>
                    <a:pt x="1127893" y="16458"/>
                    <a:pt x="1195336" y="4995"/>
                  </a:cubicBezTo>
                  <a:cubicBezTo>
                    <a:pt x="1227332" y="-4882"/>
                    <a:pt x="1267946" y="0"/>
                    <a:pt x="1317179" y="18577"/>
                  </a:cubicBezTo>
                  <a:cubicBezTo>
                    <a:pt x="1397693" y="46359"/>
                    <a:pt x="1487890" y="68557"/>
                    <a:pt x="1587746" y="85171"/>
                  </a:cubicBezTo>
                  <a:cubicBezTo>
                    <a:pt x="1711079" y="105210"/>
                    <a:pt x="1781607" y="117542"/>
                    <a:pt x="1799323" y="122168"/>
                  </a:cubicBezTo>
                  <a:cubicBezTo>
                    <a:pt x="1824631" y="128777"/>
                    <a:pt x="1854818" y="148484"/>
                    <a:pt x="1889877" y="181291"/>
                  </a:cubicBezTo>
                  <a:cubicBezTo>
                    <a:pt x="1924936" y="214098"/>
                    <a:pt x="1951194" y="245621"/>
                    <a:pt x="1968651" y="275859"/>
                  </a:cubicBezTo>
                  <a:cubicBezTo>
                    <a:pt x="2040326" y="399996"/>
                    <a:pt x="2018150" y="579371"/>
                    <a:pt x="1902143" y="813990"/>
                  </a:cubicBezTo>
                  <a:cubicBezTo>
                    <a:pt x="1804810" y="1010230"/>
                    <a:pt x="1704786" y="1149682"/>
                    <a:pt x="1602050" y="1232332"/>
                  </a:cubicBezTo>
                  <a:cubicBezTo>
                    <a:pt x="1584076" y="1253316"/>
                    <a:pt x="1554474" y="1282082"/>
                    <a:pt x="1513244" y="1318554"/>
                  </a:cubicBezTo>
                  <a:cubicBezTo>
                    <a:pt x="1480533" y="1343870"/>
                    <a:pt x="1447253" y="1369984"/>
                    <a:pt x="1413395" y="1396956"/>
                  </a:cubicBezTo>
                  <a:cubicBezTo>
                    <a:pt x="1379529" y="1423936"/>
                    <a:pt x="1357406" y="1456335"/>
                    <a:pt x="1347009" y="1494168"/>
                  </a:cubicBezTo>
                  <a:cubicBezTo>
                    <a:pt x="1379696" y="1483786"/>
                    <a:pt x="1405719" y="1473009"/>
                    <a:pt x="1425061" y="1461837"/>
                  </a:cubicBezTo>
                  <a:cubicBezTo>
                    <a:pt x="1415386" y="1467423"/>
                    <a:pt x="1459268" y="1433603"/>
                    <a:pt x="1556693" y="1360377"/>
                  </a:cubicBezTo>
                  <a:cubicBezTo>
                    <a:pt x="1635003" y="1302435"/>
                    <a:pt x="1712455" y="1240206"/>
                    <a:pt x="1791799" y="1178486"/>
                  </a:cubicBezTo>
                  <a:cubicBezTo>
                    <a:pt x="1871150" y="1116759"/>
                    <a:pt x="1943062" y="1067276"/>
                    <a:pt x="2007540" y="1030051"/>
                  </a:cubicBezTo>
                  <a:cubicBezTo>
                    <a:pt x="2136497" y="955601"/>
                    <a:pt x="2271055" y="922480"/>
                    <a:pt x="2411199" y="930688"/>
                  </a:cubicBezTo>
                  <a:cubicBezTo>
                    <a:pt x="2562158" y="939018"/>
                    <a:pt x="2667501" y="994908"/>
                    <a:pt x="2727230" y="1098352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  <p:grpSp>
          <p:nvGrpSpPr>
            <p:cNvPr id="24" name="Group 23"/>
            <p:cNvGrpSpPr/>
            <p:nvPr/>
          </p:nvGrpSpPr>
          <p:grpSpPr>
            <a:xfrm>
              <a:off x="1427100" y="388795"/>
              <a:ext cx="5859688" cy="1015028"/>
              <a:chOff x="1427100" y="388795"/>
              <a:chExt cx="5859688" cy="1015028"/>
            </a:xfrm>
          </p:grpSpPr>
          <p:sp>
            <p:nvSpPr>
              <p:cNvPr id="34" name="Freeform 33"/>
              <p:cNvSpPr/>
              <p:nvPr/>
            </p:nvSpPr>
            <p:spPr>
              <a:xfrm flipH="1">
                <a:off x="1427100" y="627886"/>
                <a:ext cx="5767512" cy="775937"/>
              </a:xfrm>
              <a:custGeom>
                <a:avLst/>
                <a:gdLst>
                  <a:gd name="rtl" fmla="*/ 139414 w 4080729"/>
                  <a:gd name="rtt" fmla="*/ 170691 h 775937"/>
                  <a:gd name="rtr" fmla="*/ 3941314 w 4080729"/>
                  <a:gd name="rtb" fmla="*/ 707536 h 775937"/>
                </a:gdLst>
                <a:ahLst/>
                <a:cxnLst/>
                <a:rect l="rtl" t="rtt" r="rtr" b="rtb"/>
                <a:pathLst>
                  <a:path w="4080729" h="775937">
                    <a:moveTo>
                      <a:pt x="91200" y="0"/>
                    </a:moveTo>
                    <a:lnTo>
                      <a:pt x="3989529" y="0"/>
                    </a:lnTo>
                    <a:cubicBezTo>
                      <a:pt x="4039894" y="0"/>
                      <a:pt x="4080729" y="40830"/>
                      <a:pt x="4080729" y="91200"/>
                    </a:cubicBezTo>
                    <a:lnTo>
                      <a:pt x="4080729" y="684736"/>
                    </a:lnTo>
                    <a:cubicBezTo>
                      <a:pt x="4080729" y="735105"/>
                      <a:pt x="4039894" y="775937"/>
                      <a:pt x="3989529" y="775937"/>
                    </a:cubicBezTo>
                    <a:lnTo>
                      <a:pt x="91200" y="775937"/>
                    </a:lnTo>
                    <a:cubicBezTo>
                      <a:pt x="40830" y="775937"/>
                      <a:pt x="0" y="735105"/>
                      <a:pt x="0" y="684736"/>
                    </a:cubicBezTo>
                    <a:lnTo>
                      <a:pt x="0" y="91200"/>
                    </a:lnTo>
                    <a:cubicBezTo>
                      <a:pt x="0" y="40830"/>
                      <a:pt x="40830" y="0"/>
                      <a:pt x="91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267" cap="flat">
                <a:solidFill>
                  <a:srgbClr val="FFA07A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/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عمده ترين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تلاش شهرسازي،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مكان يابي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براي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كاربري هاي گوناگون در سطح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شهر و جداسازي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كاربري هاي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ناسازگار از يكدديگر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است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.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كاربري هايي كه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دود،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بو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صدا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شلوغي تولید مي كنند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بايد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از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كاربري هاي ديگر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به ويژه كاربري هاي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مسكوني، فرهنگي و اجتماعي جدا شوند.</a:t>
                </a:r>
                <a:endParaRPr sz="1200" b="1" dirty="0">
                  <a:solidFill>
                    <a:srgbClr val="7E7E7E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  <p:sp>
            <p:nvSpPr>
              <p:cNvPr id="35" name="Freeform 34"/>
              <p:cNvSpPr/>
              <p:nvPr/>
            </p:nvSpPr>
            <p:spPr>
              <a:xfrm flipH="1">
                <a:off x="4106450" y="388795"/>
                <a:ext cx="3180338" cy="379236"/>
              </a:xfrm>
              <a:custGeom>
                <a:avLst/>
                <a:gdLst>
                  <a:gd name="rtl" fmla="*/ 30400 w 2250208"/>
                  <a:gd name="rtt" fmla="*/ 30400 h 478182"/>
                  <a:gd name="rtr" fmla="*/ 2219808 w 2250208"/>
                  <a:gd name="rtb" fmla="*/ 447782 h 478182"/>
                </a:gdLst>
                <a:ahLst/>
                <a:cxnLst/>
                <a:rect l="rtl" t="rtt" r="rtr" b="rtb"/>
                <a:pathLst>
                  <a:path w="2250208" h="478182">
                    <a:moveTo>
                      <a:pt x="239091" y="478182"/>
                    </a:moveTo>
                    <a:lnTo>
                      <a:pt x="2011120" y="478182"/>
                    </a:lnTo>
                    <a:cubicBezTo>
                      <a:pt x="2143170" y="478182"/>
                      <a:pt x="2250208" y="371141"/>
                      <a:pt x="2250208" y="239091"/>
                    </a:cubicBezTo>
                    <a:cubicBezTo>
                      <a:pt x="2250208" y="107041"/>
                      <a:pt x="2143170" y="0"/>
                      <a:pt x="2011120" y="0"/>
                    </a:cubicBezTo>
                    <a:lnTo>
                      <a:pt x="239091" y="0"/>
                    </a:lnTo>
                    <a:cubicBezTo>
                      <a:pt x="107041" y="0"/>
                      <a:pt x="0" y="107041"/>
                      <a:pt x="0" y="239091"/>
                    </a:cubicBezTo>
                    <a:cubicBezTo>
                      <a:pt x="0" y="371141"/>
                      <a:pt x="107041" y="478182"/>
                      <a:pt x="239091" y="478182"/>
                    </a:cubicBezTo>
                    <a:close/>
                  </a:path>
                </a:pathLst>
              </a:custGeom>
              <a:solidFill>
                <a:srgbClr val="FFA07A"/>
              </a:solidFill>
              <a:ln w="20267" cap="flat">
                <a:solidFill>
                  <a:srgbClr val="FFA07A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a-IR" b="1" dirty="0" smtClean="0">
                    <a:solidFill>
                      <a:srgbClr val="FFFFFF"/>
                    </a:solidFill>
                    <a:latin typeface="Arial"/>
                    <a:cs typeface="B Bardiya" panose="00000400000000000000" pitchFamily="2" charset="-78"/>
                  </a:rPr>
                  <a:t>سازگاری</a:t>
                </a:r>
                <a:endParaRPr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70593" y="1403823"/>
              <a:ext cx="5859685" cy="1008112"/>
              <a:chOff x="1070593" y="1403823"/>
              <a:chExt cx="5859685" cy="1008112"/>
            </a:xfrm>
          </p:grpSpPr>
          <p:sp>
            <p:nvSpPr>
              <p:cNvPr id="32" name="Freeform 31"/>
              <p:cNvSpPr/>
              <p:nvPr/>
            </p:nvSpPr>
            <p:spPr>
              <a:xfrm flipH="1">
                <a:off x="1070593" y="1642914"/>
                <a:ext cx="5767508" cy="769021"/>
              </a:xfrm>
              <a:custGeom>
                <a:avLst/>
                <a:gdLst>
                  <a:gd name="rtl" fmla="*/ 139414 w 4080729"/>
                  <a:gd name="rtt" fmla="*/ 170691 h 775937"/>
                  <a:gd name="rtr" fmla="*/ 3941314 w 4080729"/>
                  <a:gd name="rtb" fmla="*/ 707536 h 775937"/>
                </a:gdLst>
                <a:ahLst/>
                <a:cxnLst/>
                <a:rect l="rtl" t="rtt" r="rtr" b="rtb"/>
                <a:pathLst>
                  <a:path w="4080729" h="775937">
                    <a:moveTo>
                      <a:pt x="91200" y="0"/>
                    </a:moveTo>
                    <a:lnTo>
                      <a:pt x="3989529" y="0"/>
                    </a:lnTo>
                    <a:cubicBezTo>
                      <a:pt x="4039894" y="0"/>
                      <a:pt x="4080729" y="40830"/>
                      <a:pt x="4080729" y="91200"/>
                    </a:cubicBezTo>
                    <a:lnTo>
                      <a:pt x="4080729" y="684736"/>
                    </a:lnTo>
                    <a:cubicBezTo>
                      <a:pt x="4080729" y="735105"/>
                      <a:pt x="4039894" y="775937"/>
                      <a:pt x="3989529" y="775937"/>
                    </a:cubicBezTo>
                    <a:lnTo>
                      <a:pt x="91200" y="775937"/>
                    </a:lnTo>
                    <a:cubicBezTo>
                      <a:pt x="40830" y="775937"/>
                      <a:pt x="0" y="735105"/>
                      <a:pt x="0" y="684736"/>
                    </a:cubicBezTo>
                    <a:lnTo>
                      <a:pt x="0" y="91200"/>
                    </a:lnTo>
                    <a:cubicBezTo>
                      <a:pt x="0" y="40830"/>
                      <a:pt x="40830" y="0"/>
                      <a:pt x="91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267" cap="flat">
                <a:solidFill>
                  <a:srgbClr val="F0909B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/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 در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استانداردهاي مكان يابي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دو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عامل فاصله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زمان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واحدهاي اندازه گیري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میزان آسايش و راحتي هستند. سهولت دسترسي به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تسهیلات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خدمات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شهري مورد نیاز كاربري هاي مختلف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دوري از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مزاحمت هاي برخي كاربري هاي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پر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ازدحام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از عوامل آسايش محسوب ميشوند. </a:t>
                </a:r>
                <a:endParaRPr sz="1200" b="1" dirty="0">
                  <a:solidFill>
                    <a:srgbClr val="7E7E7E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  <p:sp>
            <p:nvSpPr>
              <p:cNvPr id="33" name="Freeform 32"/>
              <p:cNvSpPr/>
              <p:nvPr/>
            </p:nvSpPr>
            <p:spPr>
              <a:xfrm flipH="1">
                <a:off x="3749940" y="1403823"/>
                <a:ext cx="3180338" cy="379236"/>
              </a:xfrm>
              <a:custGeom>
                <a:avLst/>
                <a:gdLst>
                  <a:gd name="rtl" fmla="*/ 30400 w 2250208"/>
                  <a:gd name="rtt" fmla="*/ 30400 h 478182"/>
                  <a:gd name="rtr" fmla="*/ 2219808 w 2250208"/>
                  <a:gd name="rtb" fmla="*/ 447782 h 478182"/>
                </a:gdLst>
                <a:ahLst/>
                <a:cxnLst/>
                <a:rect l="rtl" t="rtt" r="rtr" b="rtb"/>
                <a:pathLst>
                  <a:path w="2250208" h="478182">
                    <a:moveTo>
                      <a:pt x="239091" y="478182"/>
                    </a:moveTo>
                    <a:lnTo>
                      <a:pt x="2011120" y="478182"/>
                    </a:lnTo>
                    <a:cubicBezTo>
                      <a:pt x="2143170" y="478182"/>
                      <a:pt x="2250208" y="371141"/>
                      <a:pt x="2250208" y="239091"/>
                    </a:cubicBezTo>
                    <a:cubicBezTo>
                      <a:pt x="2250208" y="107041"/>
                      <a:pt x="2143170" y="0"/>
                      <a:pt x="2011120" y="0"/>
                    </a:cubicBezTo>
                    <a:lnTo>
                      <a:pt x="239091" y="0"/>
                    </a:lnTo>
                    <a:cubicBezTo>
                      <a:pt x="107041" y="0"/>
                      <a:pt x="0" y="107041"/>
                      <a:pt x="0" y="239091"/>
                    </a:cubicBezTo>
                    <a:cubicBezTo>
                      <a:pt x="0" y="371141"/>
                      <a:pt x="107041" y="478182"/>
                      <a:pt x="239091" y="478182"/>
                    </a:cubicBezTo>
                    <a:close/>
                  </a:path>
                </a:pathLst>
              </a:custGeom>
              <a:solidFill>
                <a:srgbClr val="F0909B"/>
              </a:solidFill>
              <a:ln w="20267" cap="flat">
                <a:solidFill>
                  <a:srgbClr val="F0909B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a-IR" b="1" dirty="0" smtClean="0">
                    <a:solidFill>
                      <a:srgbClr val="FFFFFF"/>
                    </a:solidFill>
                    <a:latin typeface="Arial"/>
                    <a:cs typeface="B Bardiya" panose="00000400000000000000" pitchFamily="2" charset="-78"/>
                  </a:rPr>
                  <a:t>آسایش</a:t>
                </a:r>
                <a:endParaRPr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88730" y="2411935"/>
              <a:ext cx="5859688" cy="1008112"/>
              <a:chOff x="1488730" y="2411935"/>
              <a:chExt cx="5859688" cy="1008112"/>
            </a:xfrm>
          </p:grpSpPr>
          <p:sp>
            <p:nvSpPr>
              <p:cNvPr id="30" name="Freeform 29"/>
              <p:cNvSpPr/>
              <p:nvPr/>
            </p:nvSpPr>
            <p:spPr>
              <a:xfrm flipH="1">
                <a:off x="1488730" y="2651026"/>
                <a:ext cx="5767511" cy="769021"/>
              </a:xfrm>
              <a:custGeom>
                <a:avLst/>
                <a:gdLst>
                  <a:gd name="rtl" fmla="*/ 139414 w 4080729"/>
                  <a:gd name="rtt" fmla="*/ 170691 h 775937"/>
                  <a:gd name="rtr" fmla="*/ 3941314 w 4080729"/>
                  <a:gd name="rtb" fmla="*/ 707536 h 775937"/>
                </a:gdLst>
                <a:ahLst/>
                <a:cxnLst/>
                <a:rect l="rtl" t="rtt" r="rtr" b="rtb"/>
                <a:pathLst>
                  <a:path w="4080729" h="775937">
                    <a:moveTo>
                      <a:pt x="91200" y="0"/>
                    </a:moveTo>
                    <a:lnTo>
                      <a:pt x="3989529" y="0"/>
                    </a:lnTo>
                    <a:cubicBezTo>
                      <a:pt x="4039894" y="0"/>
                      <a:pt x="4080729" y="40830"/>
                      <a:pt x="4080729" y="91200"/>
                    </a:cubicBezTo>
                    <a:lnTo>
                      <a:pt x="4080729" y="684736"/>
                    </a:lnTo>
                    <a:cubicBezTo>
                      <a:pt x="4080729" y="735105"/>
                      <a:pt x="4039894" y="775937"/>
                      <a:pt x="3989529" y="775937"/>
                    </a:cubicBezTo>
                    <a:lnTo>
                      <a:pt x="91200" y="775937"/>
                    </a:lnTo>
                    <a:cubicBezTo>
                      <a:pt x="40830" y="775937"/>
                      <a:pt x="0" y="735105"/>
                      <a:pt x="0" y="684736"/>
                    </a:cubicBezTo>
                    <a:lnTo>
                      <a:pt x="0" y="91200"/>
                    </a:lnTo>
                    <a:cubicBezTo>
                      <a:pt x="0" y="40830"/>
                      <a:pt x="40830" y="0"/>
                      <a:pt x="91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267" cap="flat">
                <a:solidFill>
                  <a:srgbClr val="EB6D71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/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الگوي قیمت زمین شهري، يكي از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مهمترين عوامل اصلي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معیار اساسي تعیین مكان كاربري زمین است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.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هرنوع كاربري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از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لحاظ اقتصادي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سرمايه گذاري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برايند قیمت زمین و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هزينه هاي آماده سازي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مخارج كه با روش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تحلیل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هزينه- منفعت مشخص ميشود.</a:t>
                </a:r>
                <a:endParaRPr sz="1200" b="1" dirty="0">
                  <a:solidFill>
                    <a:srgbClr val="7E7E7E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>
                <a:off x="4168080" y="2411935"/>
                <a:ext cx="3180338" cy="379236"/>
              </a:xfrm>
              <a:custGeom>
                <a:avLst/>
                <a:gdLst>
                  <a:gd name="rtl" fmla="*/ 30400 w 2250208"/>
                  <a:gd name="rtt" fmla="*/ 30400 h 478182"/>
                  <a:gd name="rtr" fmla="*/ 2219808 w 2250208"/>
                  <a:gd name="rtb" fmla="*/ 447782 h 478182"/>
                </a:gdLst>
                <a:ahLst/>
                <a:cxnLst/>
                <a:rect l="rtl" t="rtt" r="rtr" b="rtb"/>
                <a:pathLst>
                  <a:path w="2250208" h="478182">
                    <a:moveTo>
                      <a:pt x="239091" y="478182"/>
                    </a:moveTo>
                    <a:lnTo>
                      <a:pt x="2011120" y="478182"/>
                    </a:lnTo>
                    <a:cubicBezTo>
                      <a:pt x="2143170" y="478182"/>
                      <a:pt x="2250208" y="371141"/>
                      <a:pt x="2250208" y="239091"/>
                    </a:cubicBezTo>
                    <a:cubicBezTo>
                      <a:pt x="2250208" y="107041"/>
                      <a:pt x="2143170" y="0"/>
                      <a:pt x="2011120" y="0"/>
                    </a:cubicBezTo>
                    <a:lnTo>
                      <a:pt x="239091" y="0"/>
                    </a:lnTo>
                    <a:cubicBezTo>
                      <a:pt x="107041" y="0"/>
                      <a:pt x="0" y="107041"/>
                      <a:pt x="0" y="239091"/>
                    </a:cubicBezTo>
                    <a:cubicBezTo>
                      <a:pt x="0" y="371141"/>
                      <a:pt x="107041" y="478182"/>
                      <a:pt x="239091" y="478182"/>
                    </a:cubicBezTo>
                    <a:close/>
                  </a:path>
                </a:pathLst>
              </a:custGeom>
              <a:solidFill>
                <a:srgbClr val="EB6D71"/>
              </a:solidFill>
              <a:ln w="20267" cap="flat">
                <a:solidFill>
                  <a:srgbClr val="EB6D71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a-IR" b="1" dirty="0" smtClean="0">
                    <a:solidFill>
                      <a:srgbClr val="FFFFFF"/>
                    </a:solidFill>
                    <a:latin typeface="Arial"/>
                    <a:cs typeface="B Bardiya" panose="00000400000000000000" pitchFamily="2" charset="-78"/>
                  </a:rPr>
                  <a:t>کارایی</a:t>
                </a:r>
                <a:endParaRPr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118961" y="3420047"/>
              <a:ext cx="5859688" cy="1075834"/>
              <a:chOff x="1118961" y="3420047"/>
              <a:chExt cx="5859688" cy="1075834"/>
            </a:xfrm>
          </p:grpSpPr>
          <p:sp>
            <p:nvSpPr>
              <p:cNvPr id="28" name="Freeform 27"/>
              <p:cNvSpPr/>
              <p:nvPr/>
            </p:nvSpPr>
            <p:spPr>
              <a:xfrm flipH="1">
                <a:off x="1118961" y="3659138"/>
                <a:ext cx="5767511" cy="836743"/>
              </a:xfrm>
              <a:custGeom>
                <a:avLst/>
                <a:gdLst>
                  <a:gd name="rtl" fmla="*/ 139414 w 4080729"/>
                  <a:gd name="rtt" fmla="*/ 170691 h 775937"/>
                  <a:gd name="rtr" fmla="*/ 3941314 w 4080729"/>
                  <a:gd name="rtb" fmla="*/ 707536 h 775937"/>
                </a:gdLst>
                <a:ahLst/>
                <a:cxnLst/>
                <a:rect l="rtl" t="rtt" r="rtr" b="rtb"/>
                <a:pathLst>
                  <a:path w="4080729" h="775937">
                    <a:moveTo>
                      <a:pt x="91200" y="0"/>
                    </a:moveTo>
                    <a:lnTo>
                      <a:pt x="3989529" y="0"/>
                    </a:lnTo>
                    <a:cubicBezTo>
                      <a:pt x="4039894" y="0"/>
                      <a:pt x="4080729" y="40830"/>
                      <a:pt x="4080729" y="91200"/>
                    </a:cubicBezTo>
                    <a:lnTo>
                      <a:pt x="4080729" y="684736"/>
                    </a:lnTo>
                    <a:cubicBezTo>
                      <a:pt x="4080729" y="735105"/>
                      <a:pt x="4039894" y="775937"/>
                      <a:pt x="3989529" y="775937"/>
                    </a:cubicBezTo>
                    <a:lnTo>
                      <a:pt x="91200" y="775937"/>
                    </a:lnTo>
                    <a:cubicBezTo>
                      <a:pt x="40830" y="775937"/>
                      <a:pt x="0" y="735105"/>
                      <a:pt x="0" y="684736"/>
                    </a:cubicBezTo>
                    <a:lnTo>
                      <a:pt x="0" y="91200"/>
                    </a:lnTo>
                    <a:cubicBezTo>
                      <a:pt x="0" y="40830"/>
                      <a:pt x="40830" y="0"/>
                      <a:pt x="91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0267" cap="flat">
                <a:solidFill>
                  <a:srgbClr val="5E616A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/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عامل دلپذيري و مطلوبیت، يعني كوشش در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حفظ عوامل طبیعي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مناظر، گشودگي و ايجاد فضاهاي باز و سبز، چگونگي شكل گرفتن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راه ها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، 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ساختمان ها </a:t>
                </a:r>
                <a:r>
                  <a:rPr lang="fa-IR" sz="1200" b="1" dirty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و فضاهاي شهري است</a:t>
                </a:r>
                <a:r>
                  <a:rPr lang="fa-IR" sz="1200" b="1" dirty="0" smtClean="0">
                    <a:solidFill>
                      <a:srgbClr val="7E7E7E"/>
                    </a:solidFill>
                    <a:latin typeface="Arial"/>
                    <a:cs typeface="B Bardiya" panose="00000400000000000000" pitchFamily="2" charset="-78"/>
                  </a:rPr>
                  <a:t>. </a:t>
                </a:r>
                <a:endParaRPr sz="1200" b="1" dirty="0">
                  <a:solidFill>
                    <a:srgbClr val="7E7E7E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 flipH="1">
                <a:off x="3798311" y="3420047"/>
                <a:ext cx="3180338" cy="379236"/>
              </a:xfrm>
              <a:custGeom>
                <a:avLst/>
                <a:gdLst>
                  <a:gd name="rtl" fmla="*/ 30400 w 2250208"/>
                  <a:gd name="rtt" fmla="*/ 30400 h 478182"/>
                  <a:gd name="rtr" fmla="*/ 2219808 w 2250208"/>
                  <a:gd name="rtb" fmla="*/ 447782 h 478182"/>
                </a:gdLst>
                <a:ahLst/>
                <a:cxnLst/>
                <a:rect l="rtl" t="rtt" r="rtr" b="rtb"/>
                <a:pathLst>
                  <a:path w="2250208" h="478182">
                    <a:moveTo>
                      <a:pt x="239091" y="478182"/>
                    </a:moveTo>
                    <a:lnTo>
                      <a:pt x="2011120" y="478182"/>
                    </a:lnTo>
                    <a:cubicBezTo>
                      <a:pt x="2143170" y="478182"/>
                      <a:pt x="2250208" y="371141"/>
                      <a:pt x="2250208" y="239091"/>
                    </a:cubicBezTo>
                    <a:cubicBezTo>
                      <a:pt x="2250208" y="107041"/>
                      <a:pt x="2143170" y="0"/>
                      <a:pt x="2011120" y="0"/>
                    </a:cubicBezTo>
                    <a:lnTo>
                      <a:pt x="239091" y="0"/>
                    </a:lnTo>
                    <a:cubicBezTo>
                      <a:pt x="107041" y="0"/>
                      <a:pt x="0" y="107041"/>
                      <a:pt x="0" y="239091"/>
                    </a:cubicBezTo>
                    <a:cubicBezTo>
                      <a:pt x="0" y="371141"/>
                      <a:pt x="107041" y="478182"/>
                      <a:pt x="239091" y="478182"/>
                    </a:cubicBezTo>
                    <a:close/>
                  </a:path>
                </a:pathLst>
              </a:custGeom>
              <a:solidFill>
                <a:srgbClr val="5E616A"/>
              </a:solidFill>
              <a:ln w="20267" cap="flat">
                <a:solidFill>
                  <a:srgbClr val="5E616A"/>
                </a:solidFill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a-IR" b="1" dirty="0" smtClean="0">
                    <a:solidFill>
                      <a:srgbClr val="FFFFFF"/>
                    </a:solidFill>
                    <a:latin typeface="Arial"/>
                    <a:cs typeface="B Bardiya" panose="00000400000000000000" pitchFamily="2" charset="-78"/>
                  </a:rPr>
                  <a:t>مطلوبیت</a:t>
                </a:r>
                <a:endParaRPr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endParaRPr>
              </a:p>
            </p:txBody>
          </p:sp>
        </p:grpSp>
      </p:grpSp>
      <p:sp>
        <p:nvSpPr>
          <p:cNvPr id="43" name="Freeform 42"/>
          <p:cNvSpPr/>
          <p:nvPr/>
        </p:nvSpPr>
        <p:spPr>
          <a:xfrm flipH="1">
            <a:off x="812090" y="4748211"/>
            <a:ext cx="6738900" cy="836743"/>
          </a:xfrm>
          <a:custGeom>
            <a:avLst/>
            <a:gdLst>
              <a:gd name="rtl" fmla="*/ 139414 w 4080729"/>
              <a:gd name="rtt" fmla="*/ 170691 h 775937"/>
              <a:gd name="rtr" fmla="*/ 3941314 w 4080729"/>
              <a:gd name="rtb" fmla="*/ 707536 h 775937"/>
            </a:gdLst>
            <a:ahLst/>
            <a:cxnLst/>
            <a:rect l="rtl" t="rtt" r="rtr" b="rtb"/>
            <a:pathLst>
              <a:path w="4080729" h="775937">
                <a:moveTo>
                  <a:pt x="91200" y="0"/>
                </a:moveTo>
                <a:lnTo>
                  <a:pt x="3989529" y="0"/>
                </a:lnTo>
                <a:cubicBezTo>
                  <a:pt x="4039894" y="0"/>
                  <a:pt x="4080729" y="40830"/>
                  <a:pt x="4080729" y="91200"/>
                </a:cubicBezTo>
                <a:lnTo>
                  <a:pt x="4080729" y="684736"/>
                </a:lnTo>
                <a:cubicBezTo>
                  <a:pt x="4080729" y="735105"/>
                  <a:pt x="4039894" y="775937"/>
                  <a:pt x="3989529" y="775937"/>
                </a:cubicBezTo>
                <a:lnTo>
                  <a:pt x="91200" y="775937"/>
                </a:lnTo>
                <a:cubicBezTo>
                  <a:pt x="40830" y="775937"/>
                  <a:pt x="0" y="735105"/>
                  <a:pt x="0" y="684736"/>
                </a:cubicBezTo>
                <a:lnTo>
                  <a:pt x="0" y="91200"/>
                </a:lnTo>
                <a:cubicBezTo>
                  <a:pt x="0" y="40830"/>
                  <a:pt x="40830" y="0"/>
                  <a:pt x="91200" y="0"/>
                </a:cubicBezTo>
                <a:close/>
              </a:path>
            </a:pathLst>
          </a:custGeom>
          <a:solidFill>
            <a:srgbClr val="FFFFFF"/>
          </a:solidFill>
          <a:ln w="20267" cap="flat">
            <a:solidFill>
              <a:srgbClr val="517773"/>
            </a:solidFill>
            <a:bevel/>
          </a:ln>
        </p:spPr>
        <p:txBody>
          <a:bodyPr wrap="square" lIns="36000" tIns="0" rIns="36000" bIns="0" rtlCol="0" anchor="ctr"/>
          <a:lstStyle/>
          <a:p>
            <a:pPr algn="ctr" rtl="1"/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با اعمال ضوابط محیطي و بهداشتي، عوامل مزاحم صنعتي و هر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نوع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عملكرد تولیدي يا خدماتي و حتي احداث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بزرگراه ها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،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ترمینال ها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و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فرودگاه ها به طور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عملي تحت كنترل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درمي آيد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و اين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استانداردها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روز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به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روز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اهمیت بیشتري مي</a:t>
            </a:r>
            <a:r>
              <a:rPr lang="en-US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يابد، به</a:t>
            </a:r>
            <a:r>
              <a:rPr lang="en-US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طوريكه معیارهاي پاكیزگي و كنترل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محیط، از عوامل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اصلي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و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تعیین كننده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در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هر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طرح استفاده از زمین به شمار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ميروند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.</a:t>
            </a:r>
            <a:endParaRPr sz="1200" b="1" dirty="0">
              <a:solidFill>
                <a:srgbClr val="7E7E7E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44" name="Freeform 43"/>
          <p:cNvSpPr/>
          <p:nvPr/>
        </p:nvSpPr>
        <p:spPr>
          <a:xfrm flipH="1">
            <a:off x="3942704" y="4509120"/>
            <a:ext cx="3715984" cy="379236"/>
          </a:xfrm>
          <a:custGeom>
            <a:avLst/>
            <a:gdLst>
              <a:gd name="rtl" fmla="*/ 30400 w 2250208"/>
              <a:gd name="rtt" fmla="*/ 30400 h 478182"/>
              <a:gd name="rtr" fmla="*/ 2219808 w 2250208"/>
              <a:gd name="rtb" fmla="*/ 447782 h 478182"/>
            </a:gdLst>
            <a:ahLst/>
            <a:cxnLst/>
            <a:rect l="rtl" t="rtt" r="rtr" b="rtb"/>
            <a:pathLst>
              <a:path w="2250208" h="478182">
                <a:moveTo>
                  <a:pt x="239091" y="478182"/>
                </a:moveTo>
                <a:lnTo>
                  <a:pt x="2011120" y="478182"/>
                </a:lnTo>
                <a:cubicBezTo>
                  <a:pt x="2143170" y="478182"/>
                  <a:pt x="2250208" y="371141"/>
                  <a:pt x="2250208" y="239091"/>
                </a:cubicBezTo>
                <a:cubicBezTo>
                  <a:pt x="2250208" y="107041"/>
                  <a:pt x="2143170" y="0"/>
                  <a:pt x="2011120" y="0"/>
                </a:cubicBezTo>
                <a:lnTo>
                  <a:pt x="239091" y="0"/>
                </a:lnTo>
                <a:cubicBezTo>
                  <a:pt x="107041" y="0"/>
                  <a:pt x="0" y="107041"/>
                  <a:pt x="0" y="239091"/>
                </a:cubicBezTo>
                <a:cubicBezTo>
                  <a:pt x="0" y="371141"/>
                  <a:pt x="107041" y="478182"/>
                  <a:pt x="239091" y="478182"/>
                </a:cubicBezTo>
                <a:close/>
              </a:path>
            </a:pathLst>
          </a:custGeom>
          <a:solidFill>
            <a:srgbClr val="517773"/>
          </a:solidFill>
          <a:ln w="20267" cap="flat">
            <a:solidFill>
              <a:srgbClr val="5E616A"/>
            </a:solidFill>
            <a:bevel/>
          </a:ln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r>
              <a:rPr lang="fa-IR" b="1" dirty="0" smtClean="0">
                <a:solidFill>
                  <a:srgbClr val="FFFFFF"/>
                </a:solidFill>
                <a:latin typeface="Arial"/>
                <a:cs typeface="B Bardiya" panose="00000400000000000000" pitchFamily="2" charset="-78"/>
              </a:rPr>
              <a:t>سلامتی</a:t>
            </a:r>
            <a:endParaRPr b="1" dirty="0">
              <a:solidFill>
                <a:srgbClr val="FFFFFF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45" name="Freeform 44"/>
          <p:cNvSpPr/>
          <p:nvPr/>
        </p:nvSpPr>
        <p:spPr>
          <a:xfrm flipH="1">
            <a:off x="380043" y="5806912"/>
            <a:ext cx="6738900" cy="836743"/>
          </a:xfrm>
          <a:custGeom>
            <a:avLst/>
            <a:gdLst>
              <a:gd name="rtl" fmla="*/ 139414 w 4080729"/>
              <a:gd name="rtt" fmla="*/ 170691 h 775937"/>
              <a:gd name="rtr" fmla="*/ 3941314 w 4080729"/>
              <a:gd name="rtb" fmla="*/ 707536 h 775937"/>
            </a:gdLst>
            <a:ahLst/>
            <a:cxnLst/>
            <a:rect l="rtl" t="rtt" r="rtr" b="rtb"/>
            <a:pathLst>
              <a:path w="4080729" h="775937">
                <a:moveTo>
                  <a:pt x="91200" y="0"/>
                </a:moveTo>
                <a:lnTo>
                  <a:pt x="3989529" y="0"/>
                </a:lnTo>
                <a:cubicBezTo>
                  <a:pt x="4039894" y="0"/>
                  <a:pt x="4080729" y="40830"/>
                  <a:pt x="4080729" y="91200"/>
                </a:cubicBezTo>
                <a:lnTo>
                  <a:pt x="4080729" y="684736"/>
                </a:lnTo>
                <a:cubicBezTo>
                  <a:pt x="4080729" y="735105"/>
                  <a:pt x="4039894" y="775937"/>
                  <a:pt x="3989529" y="775937"/>
                </a:cubicBezTo>
                <a:lnTo>
                  <a:pt x="91200" y="775937"/>
                </a:lnTo>
                <a:cubicBezTo>
                  <a:pt x="40830" y="775937"/>
                  <a:pt x="0" y="735105"/>
                  <a:pt x="0" y="684736"/>
                </a:cubicBezTo>
                <a:lnTo>
                  <a:pt x="0" y="91200"/>
                </a:lnTo>
                <a:cubicBezTo>
                  <a:pt x="0" y="40830"/>
                  <a:pt x="40830" y="0"/>
                  <a:pt x="91200" y="0"/>
                </a:cubicBezTo>
                <a:close/>
              </a:path>
            </a:pathLst>
          </a:custGeom>
          <a:solidFill>
            <a:srgbClr val="FFFFFF"/>
          </a:solidFill>
          <a:ln w="20267" cap="flat">
            <a:solidFill>
              <a:schemeClr val="bg2">
                <a:lumMod val="25000"/>
              </a:schemeClr>
            </a:solidFill>
            <a:bevel/>
          </a:ln>
        </p:spPr>
        <p:txBody>
          <a:bodyPr wrap="square" lIns="36000" tIns="0" rIns="36000" bIns="0" rtlCol="0" anchor="ctr"/>
          <a:lstStyle/>
          <a:p>
            <a:pPr algn="ctr" rtl="1"/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 استانداردهاي امنیتي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به</a:t>
            </a:r>
            <a:r>
              <a:rPr lang="en-US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طوركلي با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هددف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حفاظت تأسیس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ا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ت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شهري و دفاع از شهر در مقابل خطرهاي احتمالي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شكل گرفته است. خطراتي نظیر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بلاياي طبیعي مانند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سیل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،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زلزله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،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طوفان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و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آتشفشان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و </a:t>
            </a:r>
            <a:r>
              <a:rPr lang="fa-IR" sz="1200" b="1" dirty="0" smtClean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خطرهاي غیر طبیعي مانند حمله هاي </a:t>
            </a:r>
            <a:r>
              <a:rPr lang="fa-IR" sz="1200" b="1" dirty="0">
                <a:solidFill>
                  <a:srgbClr val="7E7E7E"/>
                </a:solidFill>
                <a:latin typeface="Arial"/>
                <a:cs typeface="B Bardiya" panose="00000400000000000000" pitchFamily="2" charset="-78"/>
              </a:rPr>
              <a:t>احتمالي يا جنگ. </a:t>
            </a:r>
            <a:endParaRPr sz="1200" b="1" dirty="0">
              <a:solidFill>
                <a:srgbClr val="7E7E7E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3510657" y="5567821"/>
            <a:ext cx="3715984" cy="379236"/>
          </a:xfrm>
          <a:custGeom>
            <a:avLst/>
            <a:gdLst>
              <a:gd name="rtl" fmla="*/ 30400 w 2250208"/>
              <a:gd name="rtt" fmla="*/ 30400 h 478182"/>
              <a:gd name="rtr" fmla="*/ 2219808 w 2250208"/>
              <a:gd name="rtb" fmla="*/ 447782 h 478182"/>
            </a:gdLst>
            <a:ahLst/>
            <a:cxnLst/>
            <a:rect l="rtl" t="rtt" r="rtr" b="rtb"/>
            <a:pathLst>
              <a:path w="2250208" h="478182">
                <a:moveTo>
                  <a:pt x="239091" y="478182"/>
                </a:moveTo>
                <a:lnTo>
                  <a:pt x="2011120" y="478182"/>
                </a:lnTo>
                <a:cubicBezTo>
                  <a:pt x="2143170" y="478182"/>
                  <a:pt x="2250208" y="371141"/>
                  <a:pt x="2250208" y="239091"/>
                </a:cubicBezTo>
                <a:cubicBezTo>
                  <a:pt x="2250208" y="107041"/>
                  <a:pt x="2143170" y="0"/>
                  <a:pt x="2011120" y="0"/>
                </a:cubicBezTo>
                <a:lnTo>
                  <a:pt x="239091" y="0"/>
                </a:lnTo>
                <a:cubicBezTo>
                  <a:pt x="107041" y="0"/>
                  <a:pt x="0" y="107041"/>
                  <a:pt x="0" y="239091"/>
                </a:cubicBezTo>
                <a:cubicBezTo>
                  <a:pt x="0" y="371141"/>
                  <a:pt x="107041" y="478182"/>
                  <a:pt x="239091" y="47818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20267" cap="flat">
            <a:solidFill>
              <a:schemeClr val="bg2">
                <a:lumMod val="25000"/>
              </a:schemeClr>
            </a:solidFill>
            <a:bevel/>
          </a:ln>
        </p:spPr>
        <p:txBody>
          <a:bodyPr wrap="square" lIns="36000" tIns="0" rIns="36000" bIns="0" rtlCol="0" anchor="ctr"/>
          <a:lstStyle/>
          <a:p>
            <a:pPr algn="ctr">
              <a:lnSpc>
                <a:spcPct val="100000"/>
              </a:lnSpc>
            </a:pPr>
            <a:r>
              <a:rPr lang="fa-IR" b="1" dirty="0" smtClean="0">
                <a:solidFill>
                  <a:srgbClr val="FFFFFF"/>
                </a:solidFill>
                <a:latin typeface="Arial"/>
                <a:cs typeface="B Bardiya" panose="00000400000000000000" pitchFamily="2" charset="-78"/>
              </a:rPr>
              <a:t>ایمنی</a:t>
            </a:r>
            <a:endParaRPr b="1" dirty="0">
              <a:solidFill>
                <a:srgbClr val="FFFFFF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auto">
          <a:xfrm rot="5400000">
            <a:off x="5271107" y="2712243"/>
            <a:ext cx="6160952" cy="1609268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5000" b="1" kern="0" dirty="0" smtClean="0">
                <a:ln w="0"/>
                <a:solidFill>
                  <a:srgbClr val="29BC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معیارهای مکان یابی عمومی</a:t>
            </a:r>
          </a:p>
        </p:txBody>
      </p:sp>
    </p:spTree>
    <p:extLst>
      <p:ext uri="{BB962C8B-B14F-4D97-AF65-F5344CB8AC3E}">
        <p14:creationId xmlns:p14="http://schemas.microsoft.com/office/powerpoint/2010/main" val="360009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9143108" cy="6065912"/>
          </a:xfrm>
          <a:prstGeom prst="rect">
            <a:avLst/>
          </a:prstGeom>
          <a:solidFill>
            <a:srgbClr val="DDEBEA"/>
          </a:solidFill>
          <a:ln>
            <a:solidFill>
              <a:srgbClr val="CEDBC7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-892" y="44624"/>
            <a:ext cx="9144892" cy="103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مشخصات و ویژگیهای </a:t>
            </a:r>
            <a:r>
              <a:rPr lang="fa-IR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مکان</a:t>
            </a:r>
            <a:r>
              <a:rPr lang="en-US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یابی </a:t>
            </a:r>
            <a:r>
              <a:rPr lang="fa-IR" altLang="en-US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کاربریها </a:t>
            </a:r>
          </a:p>
        </p:txBody>
      </p:sp>
      <p:sp>
        <p:nvSpPr>
          <p:cNvPr id="4" name="Right Triangle 3"/>
          <p:cNvSpPr/>
          <p:nvPr/>
        </p:nvSpPr>
        <p:spPr bwMode="auto">
          <a:xfrm flipH="1">
            <a:off x="3995936" y="1556792"/>
            <a:ext cx="5147172" cy="5489848"/>
          </a:xfrm>
          <a:prstGeom prst="rtTriangle">
            <a:avLst/>
          </a:prstGeom>
          <a:solidFill>
            <a:srgbClr val="395459"/>
          </a:solidFill>
          <a:ln>
            <a:solidFill>
              <a:srgbClr val="39545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51520" y="3933056"/>
            <a:ext cx="5819040" cy="2715430"/>
          </a:xfrm>
          <a:prstGeom prst="rect">
            <a:avLst/>
          </a:prstGeom>
          <a:solidFill>
            <a:srgbClr val="DDEBEA"/>
          </a:solidFill>
          <a:ln>
            <a:solidFill>
              <a:srgbClr val="39545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6425778" y="1164122"/>
            <a:ext cx="2394694" cy="1040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22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کاربری های مسکونی : 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251520" y="3984190"/>
            <a:ext cx="5747032" cy="228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نكته شايان توجه در الگوي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 یابي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كاربري مسكوني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اين است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كه انتخاب مناطق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مسكوني همراه و در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تعامل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 يابي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ديگر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فعالیت ها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(محل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كار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شبكه ترابري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غیره)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انجام گیرد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چرا كه هر خانواده در عین حال كه به سر پناه و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مايحتاج زندگي نیاز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دارد به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درآمد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لازم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براي برآورد آنها نیز نیاز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دارد و چون براي كسب درآمد بايد كاركرد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بنا براين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محل كار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محل سكونت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هم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پیوند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ميابند.</a:t>
            </a: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971600" y="1219353"/>
            <a:ext cx="5747032" cy="228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محل زندگي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انسانها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مهمترين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بخش شهر است و سهم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عمده</a:t>
            </a:r>
            <a:r>
              <a:rPr lang="en-US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 سطوح كاربريها را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نیز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خود اختصاص ميدهد؛ به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گونه</a:t>
            </a:r>
            <a:r>
              <a:rPr lang="en-US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كه در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شهرهاي كوچك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بیش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60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درصد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شهرهای بزرگ حدود 40 درصد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 سطح شهر تحت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پوشش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کاربری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            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مسکونی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است . دلیل وجود الگوي متفاوت مسكن در كشورها و حتي در شهرها و تنوع شرايط استفاده كنندگان، در مكان يابي مناطق مسكوني بايد جوانب مختلفي را در نظر گرفت .</a:t>
            </a:r>
          </a:p>
        </p:txBody>
      </p:sp>
      <p:sp>
        <p:nvSpPr>
          <p:cNvPr id="32" name="Freeform 31"/>
          <p:cNvSpPr/>
          <p:nvPr/>
        </p:nvSpPr>
        <p:spPr>
          <a:xfrm>
            <a:off x="6400540" y="3991462"/>
            <a:ext cx="2526731" cy="2533882"/>
          </a:xfrm>
          <a:custGeom>
            <a:avLst/>
            <a:gdLst/>
            <a:ahLst/>
            <a:cxnLst/>
            <a:rect l="0" t="0" r="0" b="0"/>
            <a:pathLst>
              <a:path w="406329" h="407479">
                <a:moveTo>
                  <a:pt x="203165" y="0"/>
                </a:moveTo>
                <a:lnTo>
                  <a:pt x="0" y="155230"/>
                </a:lnTo>
                <a:lnTo>
                  <a:pt x="0" y="407479"/>
                </a:lnTo>
                <a:lnTo>
                  <a:pt x="142216" y="407479"/>
                </a:lnTo>
                <a:lnTo>
                  <a:pt x="142216" y="252249"/>
                </a:lnTo>
                <a:lnTo>
                  <a:pt x="264114" y="252249"/>
                </a:lnTo>
                <a:lnTo>
                  <a:pt x="264114" y="407479"/>
                </a:lnTo>
                <a:lnTo>
                  <a:pt x="406329" y="407479"/>
                </a:lnTo>
                <a:lnTo>
                  <a:pt x="406329" y="155230"/>
                </a:lnTo>
                <a:lnTo>
                  <a:pt x="203165" y="0"/>
                </a:lnTo>
                <a:close/>
                <a:moveTo>
                  <a:pt x="386013" y="388075"/>
                </a:moveTo>
                <a:lnTo>
                  <a:pt x="284431" y="388075"/>
                </a:lnTo>
                <a:lnTo>
                  <a:pt x="284431" y="232845"/>
                </a:lnTo>
                <a:lnTo>
                  <a:pt x="121899" y="232845"/>
                </a:lnTo>
                <a:lnTo>
                  <a:pt x="121899" y="388075"/>
                </a:lnTo>
                <a:lnTo>
                  <a:pt x="20316" y="388075"/>
                </a:lnTo>
                <a:lnTo>
                  <a:pt x="20316" y="164556"/>
                </a:lnTo>
                <a:lnTo>
                  <a:pt x="203165" y="24849"/>
                </a:lnTo>
                <a:lnTo>
                  <a:pt x="386013" y="164556"/>
                </a:lnTo>
                <a:lnTo>
                  <a:pt x="386013" y="388075"/>
                </a:lnTo>
                <a:close/>
              </a:path>
            </a:pathLst>
          </a:custGeom>
          <a:solidFill>
            <a:srgbClr val="FFFFFF"/>
          </a:solidFill>
          <a:ln w="7600" cap="flat">
            <a:solidFill>
              <a:srgbClr val="395459"/>
            </a:solidFill>
            <a:bevel/>
          </a:ln>
        </p:spPr>
      </p:sp>
      <p:sp>
        <p:nvSpPr>
          <p:cNvPr id="33" name="Freeform 32"/>
          <p:cNvSpPr/>
          <p:nvPr/>
        </p:nvSpPr>
        <p:spPr>
          <a:xfrm>
            <a:off x="6148428" y="3612036"/>
            <a:ext cx="3032084" cy="1243432"/>
          </a:xfrm>
          <a:custGeom>
            <a:avLst/>
            <a:gdLst/>
            <a:ahLst/>
            <a:cxnLst/>
            <a:rect l="0" t="0" r="0" b="0"/>
            <a:pathLst>
              <a:path w="487596" h="199959">
                <a:moveTo>
                  <a:pt x="243798" y="0"/>
                </a:moveTo>
                <a:lnTo>
                  <a:pt x="121899" y="93138"/>
                </a:lnTo>
                <a:lnTo>
                  <a:pt x="121899" y="38808"/>
                </a:lnTo>
                <a:lnTo>
                  <a:pt x="40633" y="38808"/>
                </a:lnTo>
                <a:lnTo>
                  <a:pt x="40633" y="155228"/>
                </a:lnTo>
                <a:lnTo>
                  <a:pt x="0" y="186152"/>
                </a:lnTo>
                <a:lnTo>
                  <a:pt x="14615" y="199958"/>
                </a:lnTo>
                <a:lnTo>
                  <a:pt x="243798" y="24849"/>
                </a:lnTo>
                <a:lnTo>
                  <a:pt x="472981" y="199959"/>
                </a:lnTo>
                <a:lnTo>
                  <a:pt x="487596" y="186152"/>
                </a:lnTo>
                <a:lnTo>
                  <a:pt x="243798" y="0"/>
                </a:lnTo>
                <a:close/>
                <a:moveTo>
                  <a:pt x="101582" y="108660"/>
                </a:moveTo>
                <a:lnTo>
                  <a:pt x="60949" y="139705"/>
                </a:lnTo>
                <a:lnTo>
                  <a:pt x="60949" y="58211"/>
                </a:lnTo>
                <a:lnTo>
                  <a:pt x="101582" y="58211"/>
                </a:lnTo>
                <a:lnTo>
                  <a:pt x="101582" y="108660"/>
                </a:lnTo>
                <a:close/>
              </a:path>
            </a:pathLst>
          </a:custGeom>
          <a:solidFill>
            <a:srgbClr val="FFFFFF"/>
          </a:solidFill>
          <a:ln w="7600" cap="flat">
            <a:solidFill>
              <a:srgbClr val="395459"/>
            </a:solidFill>
            <a:bevel/>
          </a:ln>
        </p:spPr>
      </p:sp>
    </p:spTree>
    <p:extLst>
      <p:ext uri="{BB962C8B-B14F-4D97-AF65-F5344CB8AC3E}">
        <p14:creationId xmlns:p14="http://schemas.microsoft.com/office/powerpoint/2010/main" val="73554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9143108" cy="6065912"/>
          </a:xfrm>
          <a:prstGeom prst="rect">
            <a:avLst/>
          </a:prstGeom>
          <a:solidFill>
            <a:srgbClr val="DDEBEA"/>
          </a:solidFill>
          <a:ln>
            <a:solidFill>
              <a:srgbClr val="CEDBC7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-892" y="44624"/>
            <a:ext cx="9144892" cy="103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30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معیارهای مکان یابی </a:t>
            </a:r>
            <a:r>
              <a:rPr lang="fa-IR" altLang="en-US" sz="3000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30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کاربری های </a:t>
            </a:r>
            <a:r>
              <a:rPr lang="fa-IR" altLang="en-US" sz="3000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مسکونی </a:t>
            </a:r>
          </a:p>
        </p:txBody>
      </p:sp>
      <p:sp>
        <p:nvSpPr>
          <p:cNvPr id="4" name="Right Triangle 3"/>
          <p:cNvSpPr/>
          <p:nvPr/>
        </p:nvSpPr>
        <p:spPr bwMode="auto">
          <a:xfrm>
            <a:off x="0" y="3068960"/>
            <a:ext cx="9143108" cy="3977680"/>
          </a:xfrm>
          <a:prstGeom prst="rtTriangle">
            <a:avLst/>
          </a:prstGeom>
          <a:solidFill>
            <a:srgbClr val="395459"/>
          </a:solidFill>
          <a:ln>
            <a:solidFill>
              <a:srgbClr val="395459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grpSp>
        <p:nvGrpSpPr>
          <p:cNvPr id="45" name="Group131"/>
          <p:cNvGrpSpPr/>
          <p:nvPr/>
        </p:nvGrpSpPr>
        <p:grpSpPr>
          <a:xfrm flipH="1">
            <a:off x="-3067" y="8867"/>
            <a:ext cx="9137632" cy="7061944"/>
            <a:chOff x="510009" y="416735"/>
            <a:chExt cx="8134311" cy="6052848"/>
          </a:xfrm>
        </p:grpSpPr>
        <p:sp>
          <p:nvSpPr>
            <p:cNvPr id="46" name="Freeform 45"/>
            <p:cNvSpPr/>
            <p:nvPr/>
          </p:nvSpPr>
          <p:spPr>
            <a:xfrm>
              <a:off x="7759771" y="4148550"/>
              <a:ext cx="884549" cy="617814"/>
            </a:xfrm>
            <a:custGeom>
              <a:avLst/>
              <a:gdLst/>
              <a:ahLst/>
              <a:cxnLst/>
              <a:rect l="0" t="0" r="0" b="0"/>
              <a:pathLst>
                <a:path w="884549" h="617814">
                  <a:moveTo>
                    <a:pt x="48457" y="603374"/>
                  </a:moveTo>
                  <a:cubicBezTo>
                    <a:pt x="48457" y="603374"/>
                    <a:pt x="155424" y="810008"/>
                    <a:pt x="545839" y="553392"/>
                  </a:cubicBezTo>
                  <a:cubicBezTo>
                    <a:pt x="545839" y="553392"/>
                    <a:pt x="811391" y="378228"/>
                    <a:pt x="874220" y="64204"/>
                  </a:cubicBezTo>
                  <a:cubicBezTo>
                    <a:pt x="874220" y="64204"/>
                    <a:pt x="815115" y="151382"/>
                    <a:pt x="683306" y="140100"/>
                  </a:cubicBezTo>
                  <a:cubicBezTo>
                    <a:pt x="551497" y="128817"/>
                    <a:pt x="254427" y="86752"/>
                    <a:pt x="138685" y="179349"/>
                  </a:cubicBezTo>
                  <a:cubicBezTo>
                    <a:pt x="27147" y="269894"/>
                    <a:pt x="-35843" y="343088"/>
                    <a:pt x="0" y="534886"/>
                  </a:cubicBezTo>
                  <a:cubicBezTo>
                    <a:pt x="0" y="534886"/>
                    <a:pt x="24019" y="399029"/>
                    <a:pt x="245242" y="361184"/>
                  </a:cubicBezTo>
                  <a:cubicBezTo>
                    <a:pt x="245242" y="361184"/>
                    <a:pt x="-11976" y="469742"/>
                    <a:pt x="48457" y="603374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47" name="Freeform 46"/>
            <p:cNvSpPr/>
            <p:nvPr/>
          </p:nvSpPr>
          <p:spPr>
            <a:xfrm flipH="1">
              <a:off x="2612560" y="5254949"/>
              <a:ext cx="1500673" cy="1098398"/>
            </a:xfrm>
            <a:custGeom>
              <a:avLst/>
              <a:gdLst/>
              <a:ahLst/>
              <a:cxnLst/>
              <a:rect l="0" t="0" r="0" b="0"/>
              <a:pathLst>
                <a:path w="1500673" h="1098398">
                  <a:moveTo>
                    <a:pt x="1505955" y="225711"/>
                  </a:moveTo>
                  <a:cubicBezTo>
                    <a:pt x="1505955" y="225711"/>
                    <a:pt x="1716741" y="555100"/>
                    <a:pt x="1018902" y="905548"/>
                  </a:cubicBezTo>
                  <a:cubicBezTo>
                    <a:pt x="1018902" y="905548"/>
                    <a:pt x="543345" y="1143390"/>
                    <a:pt x="35177" y="969965"/>
                  </a:cubicBezTo>
                  <a:cubicBezTo>
                    <a:pt x="35177" y="969965"/>
                    <a:pt x="210972" y="957638"/>
                    <a:pt x="304442" y="756806"/>
                  </a:cubicBezTo>
                  <a:cubicBezTo>
                    <a:pt x="397912" y="555976"/>
                    <a:pt x="584426" y="89328"/>
                    <a:pt x="815290" y="0"/>
                  </a:cubicBezTo>
                  <a:cubicBezTo>
                    <a:pt x="1039665" y="-86241"/>
                    <a:pt x="1198398" y="-115993"/>
                    <a:pt x="1447329" y="96961"/>
                  </a:cubicBezTo>
                  <a:cubicBezTo>
                    <a:pt x="1447329" y="96961"/>
                    <a:pt x="1229710" y="18039"/>
                    <a:pt x="990417" y="307256"/>
                  </a:cubicBezTo>
                  <a:cubicBezTo>
                    <a:pt x="990417" y="307256"/>
                    <a:pt x="1362353" y="25381"/>
                    <a:pt x="1505955" y="225711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48" name="Freeform 47"/>
            <p:cNvSpPr/>
            <p:nvPr/>
          </p:nvSpPr>
          <p:spPr>
            <a:xfrm flipH="1">
              <a:off x="1024425" y="5435322"/>
              <a:ext cx="1478983" cy="1034261"/>
            </a:xfrm>
            <a:custGeom>
              <a:avLst/>
              <a:gdLst/>
              <a:ahLst/>
              <a:cxnLst/>
              <a:rect l="0" t="0" r="0" b="0"/>
              <a:pathLst>
                <a:path w="1478983" h="1034261">
                  <a:moveTo>
                    <a:pt x="81537" y="24489"/>
                  </a:moveTo>
                  <a:cubicBezTo>
                    <a:pt x="81537" y="24489"/>
                    <a:pt x="261404" y="-322751"/>
                    <a:pt x="913816" y="106373"/>
                  </a:cubicBezTo>
                  <a:cubicBezTo>
                    <a:pt x="913816" y="106373"/>
                    <a:pt x="1357580" y="399294"/>
                    <a:pt x="1461465" y="926098"/>
                  </a:cubicBezTo>
                  <a:cubicBezTo>
                    <a:pt x="1461465" y="926098"/>
                    <a:pt x="1362893" y="780011"/>
                    <a:pt x="1142234" y="799482"/>
                  </a:cubicBezTo>
                  <a:cubicBezTo>
                    <a:pt x="921576" y="818953"/>
                    <a:pt x="424191" y="890750"/>
                    <a:pt x="231652" y="735333"/>
                  </a:cubicBezTo>
                  <a:cubicBezTo>
                    <a:pt x="44523" y="584283"/>
                    <a:pt x="-60610" y="461691"/>
                    <a:pt x="0" y="139636"/>
                  </a:cubicBezTo>
                  <a:cubicBezTo>
                    <a:pt x="0" y="139636"/>
                    <a:pt x="39808" y="367558"/>
                    <a:pt x="409924" y="430184"/>
                  </a:cubicBezTo>
                  <a:cubicBezTo>
                    <a:pt x="409924" y="430184"/>
                    <a:pt x="-20152" y="249018"/>
                    <a:pt x="81537" y="24489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49" name="Freeform 48"/>
            <p:cNvSpPr/>
            <p:nvPr/>
          </p:nvSpPr>
          <p:spPr>
            <a:xfrm flipH="1">
              <a:off x="1445402" y="4404778"/>
              <a:ext cx="1478641" cy="1034261"/>
            </a:xfrm>
            <a:custGeom>
              <a:avLst/>
              <a:gdLst/>
              <a:ahLst/>
              <a:cxnLst/>
              <a:rect l="0" t="0" r="0" b="0"/>
              <a:pathLst>
                <a:path w="1478641" h="1034261">
                  <a:moveTo>
                    <a:pt x="81363" y="24489"/>
                  </a:moveTo>
                  <a:cubicBezTo>
                    <a:pt x="81363" y="24489"/>
                    <a:pt x="261229" y="-322751"/>
                    <a:pt x="913642" y="106373"/>
                  </a:cubicBezTo>
                  <a:cubicBezTo>
                    <a:pt x="913642" y="106373"/>
                    <a:pt x="1357406" y="399296"/>
                    <a:pt x="1461290" y="926090"/>
                  </a:cubicBezTo>
                  <a:cubicBezTo>
                    <a:pt x="1461290" y="926090"/>
                    <a:pt x="1362718" y="780018"/>
                    <a:pt x="1142060" y="799482"/>
                  </a:cubicBezTo>
                  <a:cubicBezTo>
                    <a:pt x="921401" y="818953"/>
                    <a:pt x="424017" y="890750"/>
                    <a:pt x="231479" y="735331"/>
                  </a:cubicBezTo>
                  <a:cubicBezTo>
                    <a:pt x="44348" y="584281"/>
                    <a:pt x="-60783" y="461689"/>
                    <a:pt x="0" y="139636"/>
                  </a:cubicBezTo>
                  <a:cubicBezTo>
                    <a:pt x="0" y="139636"/>
                    <a:pt x="39636" y="367557"/>
                    <a:pt x="409750" y="430184"/>
                  </a:cubicBezTo>
                  <a:cubicBezTo>
                    <a:pt x="409750" y="430184"/>
                    <a:pt x="-20325" y="249016"/>
                    <a:pt x="81363" y="24489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0" name="Freeform 49"/>
            <p:cNvSpPr/>
            <p:nvPr/>
          </p:nvSpPr>
          <p:spPr>
            <a:xfrm flipH="1">
              <a:off x="697880" y="4160814"/>
              <a:ext cx="768132" cy="1339090"/>
            </a:xfrm>
            <a:custGeom>
              <a:avLst/>
              <a:gdLst/>
              <a:ahLst/>
              <a:cxnLst/>
              <a:rect l="0" t="0" r="0" b="0"/>
              <a:pathLst>
                <a:path w="768132" h="1339090">
                  <a:moveTo>
                    <a:pt x="699108" y="46511"/>
                  </a:moveTo>
                  <a:cubicBezTo>
                    <a:pt x="699108" y="46511"/>
                    <a:pt x="1016097" y="145751"/>
                    <a:pt x="753370" y="754780"/>
                  </a:cubicBezTo>
                  <a:cubicBezTo>
                    <a:pt x="753370" y="754780"/>
                    <a:pt x="573798" y="1169184"/>
                    <a:pt x="148461" y="1333785"/>
                  </a:cubicBezTo>
                  <a:cubicBezTo>
                    <a:pt x="148461" y="1333785"/>
                    <a:pt x="256115" y="1229786"/>
                    <a:pt x="207285" y="1048078"/>
                  </a:cubicBezTo>
                  <a:cubicBezTo>
                    <a:pt x="158454" y="866370"/>
                    <a:pt x="25034" y="460907"/>
                    <a:pt x="126640" y="276927"/>
                  </a:cubicBezTo>
                  <a:cubicBezTo>
                    <a:pt x="225390" y="98117"/>
                    <a:pt x="312430" y="-7907"/>
                    <a:pt x="590667" y="-5254"/>
                  </a:cubicBezTo>
                  <a:cubicBezTo>
                    <a:pt x="590667" y="-5254"/>
                    <a:pt x="405981" y="62207"/>
                    <a:pt x="408186" y="381040"/>
                  </a:cubicBezTo>
                  <a:cubicBezTo>
                    <a:pt x="408186" y="381040"/>
                    <a:pt x="496294" y="-5433"/>
                    <a:pt x="699108" y="46511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1" name="Freeform 50"/>
            <p:cNvSpPr/>
            <p:nvPr/>
          </p:nvSpPr>
          <p:spPr>
            <a:xfrm flipH="1">
              <a:off x="1260342" y="3462932"/>
              <a:ext cx="1619902" cy="954613"/>
            </a:xfrm>
            <a:custGeom>
              <a:avLst/>
              <a:gdLst/>
              <a:ahLst/>
              <a:cxnLst/>
              <a:rect l="0" t="0" r="0" b="0"/>
              <a:pathLst>
                <a:path w="1619902" h="954613">
                  <a:moveTo>
                    <a:pt x="1623550" y="594202"/>
                  </a:moveTo>
                  <a:cubicBezTo>
                    <a:pt x="1623550" y="594202"/>
                    <a:pt x="1741897" y="221481"/>
                    <a:pt x="977132" y="63594"/>
                  </a:cubicBezTo>
                  <a:cubicBezTo>
                    <a:pt x="977132" y="63594"/>
                    <a:pt x="456222" y="-43065"/>
                    <a:pt x="10257" y="255978"/>
                  </a:cubicBezTo>
                  <a:cubicBezTo>
                    <a:pt x="10257" y="255978"/>
                    <a:pt x="183252" y="222386"/>
                    <a:pt x="325516" y="392181"/>
                  </a:cubicBezTo>
                  <a:cubicBezTo>
                    <a:pt x="467780" y="561977"/>
                    <a:pt x="768717" y="964448"/>
                    <a:pt x="1014760" y="990698"/>
                  </a:cubicBezTo>
                  <a:cubicBezTo>
                    <a:pt x="1253886" y="1016211"/>
                    <a:pt x="1414907" y="1003861"/>
                    <a:pt x="1599777" y="733278"/>
                  </a:cubicBezTo>
                  <a:cubicBezTo>
                    <a:pt x="1599777" y="733278"/>
                    <a:pt x="1410469" y="866294"/>
                    <a:pt x="1104470" y="648867"/>
                  </a:cubicBezTo>
                  <a:cubicBezTo>
                    <a:pt x="1104470" y="648867"/>
                    <a:pt x="1536682" y="824874"/>
                    <a:pt x="1623550" y="594202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2" name="Freeform 51"/>
            <p:cNvSpPr/>
            <p:nvPr/>
          </p:nvSpPr>
          <p:spPr>
            <a:xfrm flipH="1">
              <a:off x="574631" y="2233347"/>
              <a:ext cx="917951" cy="1643834"/>
            </a:xfrm>
            <a:custGeom>
              <a:avLst/>
              <a:gdLst/>
              <a:ahLst/>
              <a:cxnLst/>
              <a:rect l="0" t="0" r="0" b="0"/>
              <a:pathLst>
                <a:path w="917951" h="1643834">
                  <a:moveTo>
                    <a:pt x="478716" y="1643834"/>
                  </a:moveTo>
                  <a:cubicBezTo>
                    <a:pt x="478716" y="1643834"/>
                    <a:pt x="94606" y="1717022"/>
                    <a:pt x="28376" y="938942"/>
                  </a:cubicBezTo>
                  <a:cubicBezTo>
                    <a:pt x="28376" y="938942"/>
                    <a:pt x="-15854" y="409065"/>
                    <a:pt x="333888" y="0"/>
                  </a:cubicBezTo>
                  <a:cubicBezTo>
                    <a:pt x="333888" y="0"/>
                    <a:pt x="280047" y="169445"/>
                    <a:pt x="431804" y="330812"/>
                  </a:cubicBezTo>
                  <a:cubicBezTo>
                    <a:pt x="583562" y="492181"/>
                    <a:pt x="947568" y="838652"/>
                    <a:pt x="944505" y="1086070"/>
                  </a:cubicBezTo>
                  <a:cubicBezTo>
                    <a:pt x="941518" y="1326542"/>
                    <a:pt x="910199" y="1484972"/>
                    <a:pt x="619627" y="1636500"/>
                  </a:cubicBezTo>
                  <a:cubicBezTo>
                    <a:pt x="619627" y="1636500"/>
                    <a:pt x="774121" y="1464269"/>
                    <a:pt x="594457" y="1134680"/>
                  </a:cubicBezTo>
                  <a:cubicBezTo>
                    <a:pt x="594457" y="1134680"/>
                    <a:pt x="718047" y="1584691"/>
                    <a:pt x="478716" y="1643834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3" name="Freeform 52"/>
            <p:cNvSpPr/>
            <p:nvPr/>
          </p:nvSpPr>
          <p:spPr>
            <a:xfrm flipH="1">
              <a:off x="510009" y="5189827"/>
              <a:ext cx="578324" cy="1251439"/>
            </a:xfrm>
            <a:custGeom>
              <a:avLst/>
              <a:gdLst>
                <a:gd name="connsiteX0" fmla="*/ 0 w 578324"/>
                <a:gd name="connsiteY0" fmla="*/ 617958 h 1251439"/>
                <a:gd name="connsiteX1" fmla="*/ 297535 w 578324"/>
                <a:gd name="connsiteY1" fmla="*/ 0 h 1251439"/>
                <a:gd name="connsiteX2" fmla="*/ 572184 w 578324"/>
                <a:gd name="connsiteY2" fmla="*/ 617958 h 1251439"/>
                <a:gd name="connsiteX3" fmla="*/ 297535 w 578324"/>
                <a:gd name="connsiteY3" fmla="*/ 1258811 h 125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578324" h="1251439">
                  <a:moveTo>
                    <a:pt x="16263" y="422034"/>
                  </a:moveTo>
                  <a:cubicBezTo>
                    <a:pt x="94200" y="194527"/>
                    <a:pt x="173442" y="53807"/>
                    <a:pt x="496580" y="0"/>
                  </a:cubicBezTo>
                  <a:cubicBezTo>
                    <a:pt x="496580" y="0"/>
                    <a:pt x="296243" y="115975"/>
                    <a:pt x="363980" y="485189"/>
                  </a:cubicBezTo>
                  <a:cubicBezTo>
                    <a:pt x="363980" y="485189"/>
                    <a:pt x="383588" y="90352"/>
                    <a:pt x="578324" y="42109"/>
                  </a:cubicBezTo>
                  <a:lnTo>
                    <a:pt x="578324" y="1251439"/>
                  </a:lnTo>
                  <a:lnTo>
                    <a:pt x="244495" y="1251439"/>
                  </a:lnTo>
                  <a:cubicBezTo>
                    <a:pt x="140319" y="1034725"/>
                    <a:pt x="-58013" y="638843"/>
                    <a:pt x="16263" y="422034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4" name="Freeform 53"/>
            <p:cNvSpPr/>
            <p:nvPr/>
          </p:nvSpPr>
          <p:spPr>
            <a:xfrm flipH="1">
              <a:off x="7486118" y="4904911"/>
              <a:ext cx="987377" cy="877671"/>
            </a:xfrm>
            <a:custGeom>
              <a:avLst/>
              <a:gdLst/>
              <a:ahLst/>
              <a:cxnLst/>
              <a:rect l="0" t="0" r="0" b="0"/>
              <a:pathLst>
                <a:path w="987377" h="877671">
                  <a:moveTo>
                    <a:pt x="987377" y="115794"/>
                  </a:moveTo>
                  <a:cubicBezTo>
                    <a:pt x="987377" y="115794"/>
                    <a:pt x="1177962" y="322483"/>
                    <a:pt x="728086" y="657386"/>
                  </a:cubicBezTo>
                  <a:cubicBezTo>
                    <a:pt x="728086" y="657386"/>
                    <a:pt x="421387" y="884921"/>
                    <a:pt x="40330" y="825634"/>
                  </a:cubicBezTo>
                  <a:cubicBezTo>
                    <a:pt x="40330" y="825634"/>
                    <a:pt x="163133" y="794990"/>
                    <a:pt x="204198" y="641287"/>
                  </a:cubicBezTo>
                  <a:cubicBezTo>
                    <a:pt x="245262" y="487583"/>
                    <a:pt x="318985" y="134261"/>
                    <a:pt x="471172" y="42493"/>
                  </a:cubicBezTo>
                  <a:cubicBezTo>
                    <a:pt x="619082" y="-46695"/>
                    <a:pt x="727645" y="-87535"/>
                    <a:pt x="930270" y="32041"/>
                  </a:cubicBezTo>
                  <a:cubicBezTo>
                    <a:pt x="930270" y="32041"/>
                    <a:pt x="766506" y="3360"/>
                    <a:pt x="633325" y="237767"/>
                  </a:cubicBezTo>
                  <a:cubicBezTo>
                    <a:pt x="633325" y="237767"/>
                    <a:pt x="861240" y="-7989"/>
                    <a:pt x="987377" y="115794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5" name="Freeform 54"/>
            <p:cNvSpPr/>
            <p:nvPr/>
          </p:nvSpPr>
          <p:spPr>
            <a:xfrm flipH="1">
              <a:off x="1723104" y="2034432"/>
              <a:ext cx="559046" cy="391035"/>
            </a:xfrm>
            <a:custGeom>
              <a:avLst/>
              <a:gdLst/>
              <a:ahLst/>
              <a:cxnLst/>
              <a:rect l="0" t="0" r="0" b="0"/>
              <a:pathLst>
                <a:path w="559046" h="391035">
                  <a:moveTo>
                    <a:pt x="30762" y="9259"/>
                  </a:moveTo>
                  <a:cubicBezTo>
                    <a:pt x="30762" y="9259"/>
                    <a:pt x="98767" y="-122026"/>
                    <a:pt x="345432" y="40218"/>
                  </a:cubicBezTo>
                  <a:cubicBezTo>
                    <a:pt x="345432" y="40218"/>
                    <a:pt x="513209" y="150966"/>
                    <a:pt x="552488" y="350140"/>
                  </a:cubicBezTo>
                  <a:cubicBezTo>
                    <a:pt x="552488" y="350140"/>
                    <a:pt x="515219" y="294910"/>
                    <a:pt x="431792" y="302269"/>
                  </a:cubicBezTo>
                  <a:cubicBezTo>
                    <a:pt x="348365" y="309630"/>
                    <a:pt x="160314" y="336776"/>
                    <a:pt x="87518" y="278016"/>
                  </a:cubicBezTo>
                  <a:cubicBezTo>
                    <a:pt x="16768" y="220906"/>
                    <a:pt x="-22981" y="174557"/>
                    <a:pt x="0" y="52794"/>
                  </a:cubicBezTo>
                  <a:cubicBezTo>
                    <a:pt x="0" y="52794"/>
                    <a:pt x="14986" y="138967"/>
                    <a:pt x="154920" y="162645"/>
                  </a:cubicBezTo>
                  <a:cubicBezTo>
                    <a:pt x="154920" y="162645"/>
                    <a:pt x="-7684" y="94149"/>
                    <a:pt x="30762" y="9259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6" name="Freeform 55"/>
            <p:cNvSpPr/>
            <p:nvPr/>
          </p:nvSpPr>
          <p:spPr>
            <a:xfrm>
              <a:off x="7749232" y="1390757"/>
              <a:ext cx="513907" cy="407954"/>
            </a:xfrm>
            <a:custGeom>
              <a:avLst/>
              <a:gdLst/>
              <a:ahLst/>
              <a:cxnLst/>
              <a:rect l="0" t="0" r="0" b="0"/>
              <a:pathLst>
                <a:path w="513907" h="407954">
                  <a:moveTo>
                    <a:pt x="35501" y="402144"/>
                  </a:moveTo>
                  <a:cubicBezTo>
                    <a:pt x="35501" y="402144"/>
                    <a:pt x="111225" y="521542"/>
                    <a:pt x="332683" y="346426"/>
                  </a:cubicBezTo>
                  <a:cubicBezTo>
                    <a:pt x="332683" y="346426"/>
                    <a:pt x="483281" y="226941"/>
                    <a:pt x="504100" y="33931"/>
                  </a:cubicBezTo>
                  <a:cubicBezTo>
                    <a:pt x="504100" y="33931"/>
                    <a:pt x="473200" y="89650"/>
                    <a:pt x="393112" y="89592"/>
                  </a:cubicBezTo>
                  <a:cubicBezTo>
                    <a:pt x="313023" y="89533"/>
                    <a:pt x="131619" y="79346"/>
                    <a:pt x="67169" y="141390"/>
                  </a:cubicBezTo>
                  <a:cubicBezTo>
                    <a:pt x="4531" y="201690"/>
                    <a:pt x="-29472" y="249157"/>
                    <a:pt x="2272" y="363261"/>
                  </a:cubicBezTo>
                  <a:cubicBezTo>
                    <a:pt x="2272" y="363261"/>
                    <a:pt x="9662" y="279896"/>
                    <a:pt x="140993" y="245678"/>
                  </a:cubicBezTo>
                  <a:cubicBezTo>
                    <a:pt x="140993" y="245678"/>
                    <a:pt x="-8199" y="324480"/>
                    <a:pt x="35501" y="402144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sp>
          <p:nvSpPr>
            <p:cNvPr id="57" name="Freeform 56"/>
            <p:cNvSpPr/>
            <p:nvPr/>
          </p:nvSpPr>
          <p:spPr>
            <a:xfrm flipH="1">
              <a:off x="1961159" y="416735"/>
              <a:ext cx="597409" cy="347258"/>
            </a:xfrm>
            <a:custGeom>
              <a:avLst/>
              <a:gdLst>
                <a:gd name="connsiteX0" fmla="*/ 0 w 597409"/>
                <a:gd name="connsiteY0" fmla="*/ 174800 h 347258"/>
                <a:gd name="connsiteX1" fmla="*/ 296400 w 597409"/>
                <a:gd name="connsiteY1" fmla="*/ 0 h 347258"/>
                <a:gd name="connsiteX2" fmla="*/ 600400 w 597409"/>
                <a:gd name="connsiteY2" fmla="*/ 174800 h 347258"/>
                <a:gd name="connsiteX3" fmla="*/ 296400 w 597409"/>
                <a:gd name="connsiteY3" fmla="*/ 349600 h 34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597409" h="347258">
                  <a:moveTo>
                    <a:pt x="7909" y="188928"/>
                  </a:moveTo>
                  <a:cubicBezTo>
                    <a:pt x="7909" y="188928"/>
                    <a:pt x="-36233" y="97564"/>
                    <a:pt x="84048" y="0"/>
                  </a:cubicBezTo>
                  <a:lnTo>
                    <a:pt x="597409" y="0"/>
                  </a:lnTo>
                  <a:cubicBezTo>
                    <a:pt x="595115" y="3270"/>
                    <a:pt x="592859" y="6685"/>
                    <a:pt x="590651" y="10252"/>
                  </a:cubicBezTo>
                  <a:cubicBezTo>
                    <a:pt x="536562" y="97632"/>
                    <a:pt x="425013" y="302348"/>
                    <a:pt x="313774" y="330682"/>
                  </a:cubicBezTo>
                  <a:cubicBezTo>
                    <a:pt x="205661" y="358218"/>
                    <a:pt x="130907" y="363204"/>
                    <a:pt x="28116" y="251191"/>
                  </a:cubicBezTo>
                  <a:cubicBezTo>
                    <a:pt x="28116" y="251191"/>
                    <a:pt x="123845" y="299742"/>
                    <a:pt x="249962" y="179659"/>
                  </a:cubicBezTo>
                  <a:cubicBezTo>
                    <a:pt x="249962" y="179659"/>
                    <a:pt x="63148" y="289074"/>
                    <a:pt x="7909" y="188928"/>
                  </a:cubicBezTo>
                  <a:close/>
                </a:path>
              </a:pathLst>
            </a:custGeom>
            <a:solidFill>
              <a:srgbClr val="006360">
                <a:alpha val="15000"/>
              </a:srgbClr>
            </a:solidFill>
            <a:ln w="7600" cap="flat">
              <a:solidFill>
                <a:srgbClr val="C5E1E0"/>
              </a:solidFill>
              <a:bevel/>
            </a:ln>
          </p:spPr>
        </p:sp>
        <p:grpSp>
          <p:nvGrpSpPr>
            <p:cNvPr id="59" name="List"/>
            <p:cNvGrpSpPr/>
            <p:nvPr/>
          </p:nvGrpSpPr>
          <p:grpSpPr>
            <a:xfrm>
              <a:off x="1619609" y="1799934"/>
              <a:ext cx="2781600" cy="805600"/>
              <a:chOff x="1619609" y="1799934"/>
              <a:chExt cx="2781600" cy="805600"/>
            </a:xfrm>
          </p:grpSpPr>
        </p:grpSp>
        <p:sp>
          <p:nvSpPr>
            <p:cNvPr id="73" name="Freeform 72"/>
            <p:cNvSpPr/>
            <p:nvPr/>
          </p:nvSpPr>
          <p:spPr>
            <a:xfrm>
              <a:off x="571865" y="1188006"/>
              <a:ext cx="5668958" cy="936394"/>
            </a:xfrm>
            <a:custGeom>
              <a:avLst/>
              <a:gdLst>
                <a:gd name="rtl" fmla="*/ 243200 w 4125713"/>
                <a:gd name="rtr" fmla="*/ 3882513 w 4125713"/>
              </a:gdLst>
              <a:ahLst/>
              <a:cxnLst/>
              <a:rect l="rtl" t="t" r="rtr" b="b"/>
              <a:pathLst>
                <a:path w="4125713" h="608000">
                  <a:moveTo>
                    <a:pt x="304000" y="608000"/>
                  </a:moveTo>
                  <a:lnTo>
                    <a:pt x="3821713" y="608000"/>
                  </a:lnTo>
                  <a:cubicBezTo>
                    <a:pt x="3989612" y="608000"/>
                    <a:pt x="4125713" y="471899"/>
                    <a:pt x="4125713" y="304000"/>
                  </a:cubicBezTo>
                  <a:cubicBezTo>
                    <a:pt x="4125713" y="136101"/>
                    <a:pt x="3989612" y="0"/>
                    <a:pt x="3821713" y="0"/>
                  </a:cubicBezTo>
                  <a:lnTo>
                    <a:pt x="304000" y="0"/>
                  </a:lnTo>
                  <a:cubicBezTo>
                    <a:pt x="136101" y="0"/>
                    <a:pt x="0" y="136101"/>
                    <a:pt x="0" y="304000"/>
                  </a:cubicBezTo>
                  <a:cubicBezTo>
                    <a:pt x="0" y="471899"/>
                    <a:pt x="136101" y="608000"/>
                    <a:pt x="304000" y="608000"/>
                  </a:cubicBezTo>
                  <a:close/>
                </a:path>
              </a:pathLst>
            </a:custGeom>
            <a:solidFill>
              <a:srgbClr val="24333A"/>
            </a:solidFill>
            <a:ln w="7600" cap="flat">
              <a:solidFill>
                <a:srgbClr val="24333A"/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 rtl="1"/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نواحي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از مناطق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خطرناک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مانند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مسیل ها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و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گسل ها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،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محل هاي طغیان آب دور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باشد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.</a:t>
              </a:r>
            </a:p>
            <a:p>
              <a:pPr algn="ctr" rtl="1"/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 * نواحي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دورتر از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فعالیت هاي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ناسازگار صنعتي و حمل و نقل قرار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گیرد.</a:t>
              </a:r>
              <a:endParaRPr sz="1500" b="1" dirty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>
              <a:off x="1147489" y="2226608"/>
              <a:ext cx="5668958" cy="936394"/>
            </a:xfrm>
            <a:custGeom>
              <a:avLst/>
              <a:gdLst>
                <a:gd name="rtl" fmla="*/ 243200 w 4125713"/>
                <a:gd name="rtr" fmla="*/ 3882513 w 4125713"/>
              </a:gdLst>
              <a:ahLst/>
              <a:cxnLst/>
              <a:rect l="rtl" t="t" r="rtr" b="b"/>
              <a:pathLst>
                <a:path w="4125713" h="608000">
                  <a:moveTo>
                    <a:pt x="304000" y="608000"/>
                  </a:moveTo>
                  <a:lnTo>
                    <a:pt x="3821713" y="608000"/>
                  </a:lnTo>
                  <a:cubicBezTo>
                    <a:pt x="3989612" y="608000"/>
                    <a:pt x="4125713" y="471899"/>
                    <a:pt x="4125713" y="304000"/>
                  </a:cubicBezTo>
                  <a:cubicBezTo>
                    <a:pt x="4125713" y="136101"/>
                    <a:pt x="3989612" y="0"/>
                    <a:pt x="3821713" y="0"/>
                  </a:cubicBezTo>
                  <a:lnTo>
                    <a:pt x="304000" y="0"/>
                  </a:lnTo>
                  <a:cubicBezTo>
                    <a:pt x="136101" y="0"/>
                    <a:pt x="0" y="136101"/>
                    <a:pt x="0" y="304000"/>
                  </a:cubicBezTo>
                  <a:cubicBezTo>
                    <a:pt x="0" y="471899"/>
                    <a:pt x="136101" y="608000"/>
                    <a:pt x="304000" y="608000"/>
                  </a:cubicBezTo>
                  <a:close/>
                </a:path>
              </a:pathLst>
            </a:custGeom>
            <a:solidFill>
              <a:srgbClr val="395459"/>
            </a:solidFill>
            <a:ln w="7600" cap="flat">
              <a:solidFill>
                <a:srgbClr val="568475"/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نواحي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در جوار فضاهاي باز و سبز احداث شود.  </a:t>
              </a:r>
              <a:endParaRPr lang="fa-IR" sz="1500" b="1" dirty="0" smtClean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  <a:p>
              <a:pPr algn="ctr" rtl="1">
                <a:lnSpc>
                  <a:spcPct val="150000"/>
                </a:lnSpc>
              </a:pP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نواحي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به نواحي كار و گذران اوقات فراغت نزديك باشد. </a:t>
              </a:r>
              <a:endParaRPr lang="fa-IR" sz="1500" b="1" dirty="0" smtClean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>
              <a:off x="1723105" y="3224721"/>
              <a:ext cx="5668958" cy="936394"/>
            </a:xfrm>
            <a:custGeom>
              <a:avLst/>
              <a:gdLst>
                <a:gd name="rtl" fmla="*/ 243200 w 4125713"/>
                <a:gd name="rtr" fmla="*/ 3882513 w 4125713"/>
              </a:gdLst>
              <a:ahLst/>
              <a:cxnLst/>
              <a:rect l="rtl" t="t" r="rtr" b="b"/>
              <a:pathLst>
                <a:path w="4125713" h="608000">
                  <a:moveTo>
                    <a:pt x="304000" y="608000"/>
                  </a:moveTo>
                  <a:lnTo>
                    <a:pt x="3821713" y="608000"/>
                  </a:lnTo>
                  <a:cubicBezTo>
                    <a:pt x="3989612" y="608000"/>
                    <a:pt x="4125713" y="471899"/>
                    <a:pt x="4125713" y="304000"/>
                  </a:cubicBezTo>
                  <a:cubicBezTo>
                    <a:pt x="4125713" y="136101"/>
                    <a:pt x="3989612" y="0"/>
                    <a:pt x="3821713" y="0"/>
                  </a:cubicBezTo>
                  <a:lnTo>
                    <a:pt x="304000" y="0"/>
                  </a:lnTo>
                  <a:cubicBezTo>
                    <a:pt x="136101" y="0"/>
                    <a:pt x="0" y="136101"/>
                    <a:pt x="0" y="304000"/>
                  </a:cubicBezTo>
                  <a:cubicBezTo>
                    <a:pt x="0" y="471899"/>
                    <a:pt x="136101" y="608000"/>
                    <a:pt x="304000" y="608000"/>
                  </a:cubicBezTo>
                  <a:close/>
                </a:path>
              </a:pathLst>
            </a:custGeom>
            <a:solidFill>
              <a:srgbClr val="4D7A77"/>
            </a:solidFill>
            <a:ln w="7600" cap="flat">
              <a:solidFill>
                <a:srgbClr val="4D7A77"/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 rtl="1"/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نواحي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در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شیب هاي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ملايم و نواحي خوش آب و هواي شهر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استقرار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يابد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.</a:t>
              </a:r>
            </a:p>
            <a:p>
              <a:pPr algn="ctr" rtl="1"/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با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توجه به وضع توپوگرافیك، اراضي مسكوني بايد در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زمین هاي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مسطح و كم شیب تا شیب متوسط (حداکثر 15 %) توسعه یابند و تا حد امکان از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توسعه در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اراضی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پر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شیب با قطعات نامنظم و بويژه با شیب معكوس اجتناب شود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.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1147489" y="4263323"/>
              <a:ext cx="5668958" cy="936394"/>
            </a:xfrm>
            <a:custGeom>
              <a:avLst/>
              <a:gdLst>
                <a:gd name="rtl" fmla="*/ 243200 w 4125713"/>
                <a:gd name="rtr" fmla="*/ 3882513 w 4125713"/>
              </a:gdLst>
              <a:ahLst/>
              <a:cxnLst/>
              <a:rect l="rtl" t="t" r="rtr" b="b"/>
              <a:pathLst>
                <a:path w="4125713" h="608000">
                  <a:moveTo>
                    <a:pt x="304000" y="608000"/>
                  </a:moveTo>
                  <a:lnTo>
                    <a:pt x="3821713" y="608000"/>
                  </a:lnTo>
                  <a:cubicBezTo>
                    <a:pt x="3989612" y="608000"/>
                    <a:pt x="4125713" y="471899"/>
                    <a:pt x="4125713" y="304000"/>
                  </a:cubicBezTo>
                  <a:cubicBezTo>
                    <a:pt x="4125713" y="136101"/>
                    <a:pt x="3989612" y="0"/>
                    <a:pt x="3821713" y="0"/>
                  </a:cubicBezTo>
                  <a:lnTo>
                    <a:pt x="304000" y="0"/>
                  </a:lnTo>
                  <a:cubicBezTo>
                    <a:pt x="136101" y="0"/>
                    <a:pt x="0" y="136101"/>
                    <a:pt x="0" y="304000"/>
                  </a:cubicBezTo>
                  <a:cubicBezTo>
                    <a:pt x="0" y="471899"/>
                    <a:pt x="136101" y="608000"/>
                    <a:pt x="304000" y="608000"/>
                  </a:cubicBezTo>
                  <a:close/>
                </a:path>
              </a:pathLst>
            </a:custGeom>
            <a:solidFill>
              <a:srgbClr val="568475"/>
            </a:solidFill>
            <a:ln w="7600" cap="flat">
              <a:solidFill>
                <a:srgbClr val="395459"/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* مناطق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مسكوني بايد به طور مستقیم به سیستم راههاي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اصلي-كه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مراكز كار و مراكز  اصلي شهر را به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يكديگر متصل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ميكنند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-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دسترسي داشته باشند</a:t>
              </a:r>
              <a:endParaRPr sz="1500" b="1" dirty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>
              <a:off x="571865" y="5250821"/>
              <a:ext cx="5668958" cy="936394"/>
            </a:xfrm>
            <a:custGeom>
              <a:avLst/>
              <a:gdLst>
                <a:gd name="rtl" fmla="*/ 243200 w 4125713"/>
                <a:gd name="rtr" fmla="*/ 3882513 w 4125713"/>
              </a:gdLst>
              <a:ahLst/>
              <a:cxnLst/>
              <a:rect l="rtl" t="t" r="rtr" b="b"/>
              <a:pathLst>
                <a:path w="4125713" h="608000">
                  <a:moveTo>
                    <a:pt x="304000" y="608000"/>
                  </a:moveTo>
                  <a:lnTo>
                    <a:pt x="3821713" y="608000"/>
                  </a:lnTo>
                  <a:cubicBezTo>
                    <a:pt x="3989612" y="608000"/>
                    <a:pt x="4125713" y="471899"/>
                    <a:pt x="4125713" y="304000"/>
                  </a:cubicBezTo>
                  <a:cubicBezTo>
                    <a:pt x="4125713" y="136101"/>
                    <a:pt x="3989612" y="0"/>
                    <a:pt x="3821713" y="0"/>
                  </a:cubicBezTo>
                  <a:lnTo>
                    <a:pt x="304000" y="0"/>
                  </a:lnTo>
                  <a:cubicBezTo>
                    <a:pt x="136101" y="0"/>
                    <a:pt x="0" y="136101"/>
                    <a:pt x="0" y="304000"/>
                  </a:cubicBezTo>
                  <a:cubicBezTo>
                    <a:pt x="0" y="471899"/>
                    <a:pt x="136101" y="608000"/>
                    <a:pt x="304000" y="608000"/>
                  </a:cubicBezTo>
                  <a:close/>
                </a:path>
              </a:pathLst>
            </a:custGeom>
            <a:solidFill>
              <a:srgbClr val="7EBDAD"/>
            </a:solidFill>
            <a:ln w="7600" cap="flat">
              <a:solidFill>
                <a:srgbClr val="395459"/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 سیستم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خیابان بندي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داخلي محلات مسكوني بايد با عوارض طبیعي زمین مانند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شیب </a:t>
              </a:r>
              <a:r>
                <a:rPr lang="fa-IR" sz="1500" b="1" dirty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و آبروهاي طبیعي تطبیق داده </a:t>
              </a:r>
              <a:r>
                <a:rPr lang="fa-IR" sz="1500" b="1" dirty="0" smtClean="0">
                  <a:solidFill>
                    <a:srgbClr val="FFFFFF"/>
                  </a:solidFill>
                  <a:latin typeface="Arial"/>
                  <a:cs typeface="B Bardiya" panose="00000400000000000000" pitchFamily="2" charset="-78"/>
                </a:rPr>
                <a:t>شود .</a:t>
              </a:r>
              <a:endParaRPr sz="1500" b="1" dirty="0">
                <a:solidFill>
                  <a:srgbClr val="FFFFFF"/>
                </a:solidFill>
                <a:latin typeface="Arial"/>
                <a:cs typeface="B Bardiya" panose="00000400000000000000" pitchFamily="2" charset="-78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23876" y="5083212"/>
            <a:ext cx="1653475" cy="1658155"/>
          </a:xfrm>
          <a:custGeom>
            <a:avLst/>
            <a:gdLst/>
            <a:ahLst/>
            <a:cxnLst/>
            <a:rect l="0" t="0" r="0" b="0"/>
            <a:pathLst>
              <a:path w="406329" h="407479">
                <a:moveTo>
                  <a:pt x="203165" y="0"/>
                </a:moveTo>
                <a:lnTo>
                  <a:pt x="0" y="155230"/>
                </a:lnTo>
                <a:lnTo>
                  <a:pt x="0" y="407479"/>
                </a:lnTo>
                <a:lnTo>
                  <a:pt x="142216" y="407479"/>
                </a:lnTo>
                <a:lnTo>
                  <a:pt x="142216" y="252249"/>
                </a:lnTo>
                <a:lnTo>
                  <a:pt x="264114" y="252249"/>
                </a:lnTo>
                <a:lnTo>
                  <a:pt x="264114" y="407479"/>
                </a:lnTo>
                <a:lnTo>
                  <a:pt x="406329" y="407479"/>
                </a:lnTo>
                <a:lnTo>
                  <a:pt x="406329" y="155230"/>
                </a:lnTo>
                <a:lnTo>
                  <a:pt x="203165" y="0"/>
                </a:lnTo>
                <a:close/>
                <a:moveTo>
                  <a:pt x="386013" y="388075"/>
                </a:moveTo>
                <a:lnTo>
                  <a:pt x="284431" y="388075"/>
                </a:lnTo>
                <a:lnTo>
                  <a:pt x="284431" y="232845"/>
                </a:lnTo>
                <a:lnTo>
                  <a:pt x="121899" y="232845"/>
                </a:lnTo>
                <a:lnTo>
                  <a:pt x="121899" y="388075"/>
                </a:lnTo>
                <a:lnTo>
                  <a:pt x="20316" y="388075"/>
                </a:lnTo>
                <a:lnTo>
                  <a:pt x="20316" y="164556"/>
                </a:lnTo>
                <a:lnTo>
                  <a:pt x="203165" y="24849"/>
                </a:lnTo>
                <a:lnTo>
                  <a:pt x="386013" y="164556"/>
                </a:lnTo>
                <a:lnTo>
                  <a:pt x="386013" y="388075"/>
                </a:lnTo>
                <a:close/>
              </a:path>
            </a:pathLst>
          </a:cu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  <p:sp>
        <p:nvSpPr>
          <p:cNvPr id="76" name="Freeform 75"/>
          <p:cNvSpPr/>
          <p:nvPr/>
        </p:nvSpPr>
        <p:spPr>
          <a:xfrm>
            <a:off x="258526" y="4814268"/>
            <a:ext cx="1984174" cy="813693"/>
          </a:xfrm>
          <a:custGeom>
            <a:avLst/>
            <a:gdLst/>
            <a:ahLst/>
            <a:cxnLst/>
            <a:rect l="0" t="0" r="0" b="0"/>
            <a:pathLst>
              <a:path w="487596" h="199959">
                <a:moveTo>
                  <a:pt x="243798" y="0"/>
                </a:moveTo>
                <a:lnTo>
                  <a:pt x="121899" y="93138"/>
                </a:lnTo>
                <a:lnTo>
                  <a:pt x="121899" y="38808"/>
                </a:lnTo>
                <a:lnTo>
                  <a:pt x="40633" y="38808"/>
                </a:lnTo>
                <a:lnTo>
                  <a:pt x="40633" y="155228"/>
                </a:lnTo>
                <a:lnTo>
                  <a:pt x="0" y="186152"/>
                </a:lnTo>
                <a:lnTo>
                  <a:pt x="14615" y="199958"/>
                </a:lnTo>
                <a:lnTo>
                  <a:pt x="243798" y="24849"/>
                </a:lnTo>
                <a:lnTo>
                  <a:pt x="472981" y="199959"/>
                </a:lnTo>
                <a:lnTo>
                  <a:pt x="487596" y="186152"/>
                </a:lnTo>
                <a:lnTo>
                  <a:pt x="243798" y="0"/>
                </a:lnTo>
                <a:close/>
                <a:moveTo>
                  <a:pt x="101582" y="108660"/>
                </a:moveTo>
                <a:lnTo>
                  <a:pt x="60949" y="139705"/>
                </a:lnTo>
                <a:lnTo>
                  <a:pt x="60949" y="58211"/>
                </a:lnTo>
                <a:lnTo>
                  <a:pt x="101582" y="58211"/>
                </a:lnTo>
                <a:lnTo>
                  <a:pt x="101582" y="108660"/>
                </a:lnTo>
                <a:close/>
              </a:path>
            </a:pathLst>
          </a:cu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</p:spTree>
    <p:extLst>
      <p:ext uri="{BB962C8B-B14F-4D97-AF65-F5344CB8AC3E}">
        <p14:creationId xmlns:p14="http://schemas.microsoft.com/office/powerpoint/2010/main" val="12256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5004048" cy="5256584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22336" y="346348"/>
            <a:ext cx="3504360" cy="128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None/>
              <a:defRPr/>
            </a:pPr>
            <a:r>
              <a:rPr lang="fa-IR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مکان یابی کاربری </a:t>
            </a:r>
            <a:r>
              <a:rPr lang="fa-IR" altLang="en-US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های </a:t>
            </a:r>
            <a:r>
              <a:rPr lang="fa-IR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تجــــــــــاری </a:t>
            </a:r>
            <a:endParaRPr lang="fa-IR" altLang="en-US" b="1" kern="0" dirty="0">
              <a:solidFill>
                <a:srgbClr val="17432A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322336" y="1567371"/>
            <a:ext cx="3504360" cy="5084370"/>
          </a:xfrm>
          <a:prstGeom prst="rect">
            <a:avLst/>
          </a:prstGeom>
          <a:solidFill>
            <a:schemeClr val="bg1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430348" y="1628800"/>
            <a:ext cx="3288336" cy="481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تجارت و خدمات بیش از پیش مستلزم  مكان هاي ويژه، سازگار و جذاب است و اين در حالي است كه فعالیت هاي تجاري از ديرباز در ارزش افزوده زمین و رونق شهر سهیم بوده و مكان يابي و دسترسي به آنها همراه با جاي توقف براي مشتري ها و تحويل اجناس،همگي با يك نوع شهرسازي قابل توجه به نام  </a:t>
            </a:r>
            <a:r>
              <a:rPr lang="fa-IR" altLang="en-US" sz="175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شهرسازي تجاري 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ارتباط میابد. </a:t>
            </a:r>
            <a:r>
              <a:rPr lang="fa-IR" altLang="en-US" sz="175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2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تا </a:t>
            </a:r>
            <a:r>
              <a:rPr lang="fa-IR" altLang="en-US" sz="175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5 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درصد از </a:t>
            </a:r>
            <a:r>
              <a:rPr lang="fa-IR" altLang="en-US" sz="175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سطح کاربری شهری 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</a:t>
            </a:r>
            <a:r>
              <a:rPr lang="fa-IR" altLang="en-US" sz="175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مراکز تجاری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اختصاص دارد. این مراکز شامل </a:t>
            </a:r>
            <a:r>
              <a:rPr lang="fa-IR" altLang="en-US" sz="1750" b="1" u="sng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خرده فروشي ها، عمده فروشي ها، دفاتر خصوصي، خدمات، بانك ها و هتل ها</a:t>
            </a:r>
            <a:r>
              <a:rPr lang="fa-IR" altLang="en-US" sz="175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است.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657246"/>
              </p:ext>
            </p:extLst>
          </p:nvPr>
        </p:nvGraphicFramePr>
        <p:xfrm>
          <a:off x="251520" y="-1"/>
          <a:ext cx="4464495" cy="66079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8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7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1402">
                <a:tc gridSpan="3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1359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fa-IR" altLang="ko-KR" sz="3000" b="1" dirty="0" smtClean="0">
                          <a:solidFill>
                            <a:schemeClr val="bg1"/>
                          </a:solidFill>
                          <a:latin typeface="+mn-lt"/>
                          <a:cs typeface="B Bardiya" panose="00000400000000000000" pitchFamily="2" charset="-78"/>
                        </a:rPr>
                        <a:t>معیارهای مکانیابی مراکز تجاری </a:t>
                      </a:r>
                      <a:endParaRPr lang="en-US" altLang="ko-KR" sz="3000" b="1" dirty="0">
                        <a:solidFill>
                          <a:schemeClr val="bg1"/>
                        </a:solidFill>
                        <a:latin typeface="+mn-lt"/>
                        <a:cs typeface="B Bardiya" panose="00000400000000000000" pitchFamily="2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9149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149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9149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632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140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66863"/>
              </p:ext>
            </p:extLst>
          </p:nvPr>
        </p:nvGraphicFramePr>
        <p:xfrm>
          <a:off x="251520" y="2132857"/>
          <a:ext cx="4464495" cy="461603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464495">
                  <a:extLst>
                    <a:ext uri="{9D8B030D-6E8A-4147-A177-3AD203B41FA5}">
                      <a16:colId xmlns:a16="http://schemas.microsoft.com/office/drawing/2014/main" val="3867515315"/>
                    </a:ext>
                  </a:extLst>
                </a:gridCol>
              </a:tblGrid>
              <a:tr h="133181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sz="1800" b="1" dirty="0" smtClean="0">
                          <a:solidFill>
                            <a:srgbClr val="FF0000"/>
                          </a:solidFill>
                          <a:cs typeface="B Bardiya" panose="00000400000000000000" pitchFamily="2" charset="-78"/>
                        </a:rPr>
                        <a:t>1. دسترسی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:</a:t>
                      </a:r>
                      <a:r>
                        <a:rPr lang="fa-IR" sz="1500" b="1" baseline="0" dirty="0" smtClean="0">
                          <a:cs typeface="B Bardiya" panose="00000400000000000000" pitchFamily="2" charset="-78"/>
                        </a:rPr>
                        <a:t> 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يكي از عوامل بسیار مهم در استقرار مراكز تجاري است و چون مراكز محله ها، مناطق و شهرها بالاترين سطح دسترسي را دارند به همین دلیل مراكز تجاري را در مركز اين هسته ها مكان يابي مي كنند. </a:t>
                      </a:r>
                      <a:endParaRPr lang="en-US" sz="1500" b="1" dirty="0">
                        <a:cs typeface="B Bardiya" panose="00000400000000000000" pitchFamily="2" charset="-78"/>
                      </a:endParaRPr>
                    </a:p>
                  </a:txBody>
                  <a:tcPr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79844"/>
                  </a:ext>
                </a:extLst>
              </a:tr>
              <a:tr h="10477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sz="1800" b="1" dirty="0" smtClean="0">
                          <a:solidFill>
                            <a:srgbClr val="FF0000"/>
                          </a:solidFill>
                          <a:cs typeface="B Bardiya" panose="00000400000000000000" pitchFamily="2" charset="-78"/>
                        </a:rPr>
                        <a:t>2. اندازه مکان:</a:t>
                      </a:r>
                      <a:r>
                        <a:rPr lang="fa-IR" sz="1800" b="1" baseline="0" dirty="0" smtClean="0">
                          <a:solidFill>
                            <a:srgbClr val="FF0000"/>
                          </a:solidFill>
                          <a:cs typeface="B Bardiya" panose="00000400000000000000" pitchFamily="2" charset="-78"/>
                        </a:rPr>
                        <a:t> 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وسعت و اندازه زمین مورد نیاز يكي ديگر از عوامل مؤثر در مكانيابي مراكز تجاري است . </a:t>
                      </a:r>
                      <a:endParaRPr lang="en-US" sz="1500" b="1" dirty="0">
                        <a:cs typeface="B Bardiya" panose="00000400000000000000" pitchFamily="2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342921"/>
                  </a:ext>
                </a:extLst>
              </a:tr>
              <a:tr h="10477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sz="1800" b="1" dirty="0" smtClean="0">
                          <a:solidFill>
                            <a:srgbClr val="FF0000"/>
                          </a:solidFill>
                          <a:cs typeface="B Bardiya" panose="00000400000000000000" pitchFamily="2" charset="-78"/>
                        </a:rPr>
                        <a:t>3. زمین مناسب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:</a:t>
                      </a:r>
                      <a:r>
                        <a:rPr lang="fa-IR" sz="1500" b="1" baseline="0" dirty="0" smtClean="0">
                          <a:cs typeface="B Bardiya" panose="00000400000000000000" pitchFamily="2" charset="-78"/>
                        </a:rPr>
                        <a:t> علاوه بر وسعت، شرایط فیزیکی زمین ها-بویژه از نظر ایمنی در مقابل حوادث طبیعی- در استقرار مراكز خريد مؤثر است.</a:t>
                      </a:r>
                      <a:endParaRPr lang="en-US" sz="1500" b="1" dirty="0">
                        <a:cs typeface="B Bardiya" panose="00000400000000000000" pitchFamily="2" charset="-78"/>
                      </a:endParaRPr>
                    </a:p>
                  </a:txBody>
                  <a:tcPr>
                    <a:solidFill>
                      <a:srgbClr val="FFE5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5904325"/>
                  </a:ext>
                </a:extLst>
              </a:tr>
              <a:tr h="10477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sz="1800" b="1" dirty="0" smtClean="0">
                          <a:solidFill>
                            <a:srgbClr val="FF0000"/>
                          </a:solidFill>
                          <a:cs typeface="B Bardiya" panose="00000400000000000000" pitchFamily="2" charset="-78"/>
                        </a:rPr>
                        <a:t>4. دسترسی به تأسیسات زیربنایی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: دسترسي به تأسیساتي مانند آب، برق و سیستم  دفع فاضلاب در اين كاربري نیز مانند ساير كاربري</a:t>
                      </a:r>
                      <a:r>
                        <a:rPr lang="fa-IR" sz="1500" b="1" baseline="0" dirty="0" smtClean="0">
                          <a:cs typeface="B Bardiya" panose="00000400000000000000" pitchFamily="2" charset="-78"/>
                        </a:rPr>
                        <a:t> ها</a:t>
                      </a:r>
                      <a:r>
                        <a:rPr lang="fa-IR" sz="1500" b="1" dirty="0" smtClean="0">
                          <a:cs typeface="B Bardiya" panose="00000400000000000000" pitchFamily="2" charset="-78"/>
                        </a:rPr>
                        <a:t>، بويژه در محلات جديدالاحداث، تأثیر مي گذارد. </a:t>
                      </a:r>
                      <a:endParaRPr lang="en-US" sz="1500" b="1" dirty="0">
                        <a:cs typeface="B Bardiya" panose="00000400000000000000" pitchFamily="2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340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61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0"/>
            <a:ext cx="5004048" cy="6858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4" name="Rectangle 13"/>
          <p:cNvSpPr/>
          <p:nvPr/>
        </p:nvSpPr>
        <p:spPr bwMode="auto">
          <a:xfrm rot="5400000">
            <a:off x="2375756" y="-1005036"/>
            <a:ext cx="4392488" cy="9144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590425" y="1628799"/>
            <a:ext cx="3302055" cy="3982445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5642736" y="1810185"/>
            <a:ext cx="3240360" cy="2847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منشور آتن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براي بافت فیزيكي شهر چهار نوع كاربري در نظر گرفته شده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 كه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يكي از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مهمترين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آنها كاربري گذران </a:t>
            </a:r>
            <a:r>
              <a:rPr lang="fa-IR" altLang="en-US" sz="18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اوقات فراغت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است.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كاربري هاي </a:t>
            </a:r>
            <a:r>
              <a:rPr lang="fa-IR" altLang="en-US" sz="18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اوقات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فراغت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برحسب مقیاس عملكردي در سطح شهر و منطقه آن مشخصات مكاني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متفاوتي دارند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به طور كلي از ضوابط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مكاني رو به رو پیروی مي كنند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</a:t>
            </a: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51520" y="151013"/>
            <a:ext cx="4616763" cy="6454963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251520" y="151013"/>
            <a:ext cx="4616763" cy="645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بايد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فاصله مناسبي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 نواحي مسكوني قرار گیرند و دسترسي به آنها آسان باشد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محل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انواع فعالیتهاي فرهنگي و تفريحي كه جاذب جمعیت هستند بايد در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مراكز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قرار گرفته باشد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مراكز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تفريحي بايد با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پارک ها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فضاهاي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باز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هماهنگ شوند تا بافتي طبیعي يا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مصنوعي و متناسب براي كلیه فعالیتهاي تفريحي پديد آورند. </a:t>
            </a:r>
            <a:endParaRPr lang="fa-IR" altLang="en-US" sz="14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كنار رودخانه ها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جنگل ها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بیشه ها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كرانه هاي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دريا،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دامنه ارتفاعات كوهستان هاي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نزديك يا اطراف شهر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 مناسبي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براي ايجاد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تفرجگاه هاي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عمومي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است. </a:t>
            </a:r>
            <a:endParaRPr lang="fa-IR" altLang="en-US" sz="14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 براي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احداث تسهیلاتي كه به بنا و پاركینگ نیاز دارند و يا انواع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ورزش هاي میداني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شیب زمین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باید کمتر از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5درصد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باشد تا با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كم بتوان تسطیح كرد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براي فضاهاي باز وسیع و نواحي حفاظت شده عمومي در شیب زمین محدوديتي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وجود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ندارد و شرايط مناسب محیطي و طبیعي و همچنین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تنوع در سیماي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زمین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رجحان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دارد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مراكز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گذران اوقات فراغت را بايد براساس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ظرفیت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وسعت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جاذبه فضايي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میزان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استفاده و شعاع دسترسي طبقه بندي كرد و تجهیزات متناسب را فراهم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آورد 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بنابر این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اساس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تجهیزات اوقات فراغت محله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ميتواند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شامل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فضاي سبز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همانند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باغچه هاي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كوچك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يا امكانات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فرهنگي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مانند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كتابخانه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يا </a:t>
            </a:r>
            <a:r>
              <a:rPr lang="fa-IR" altLang="en-US" sz="1400" b="1" kern="0" dirty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ورزشي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مانند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استخر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يا </a:t>
            </a:r>
            <a:r>
              <a:rPr lang="fa-IR" altLang="en-US" sz="1400" b="1" kern="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زمین ورزشي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باشد.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788024" y="151013"/>
            <a:ext cx="4536505" cy="113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None/>
              <a:defRPr/>
            </a:pPr>
            <a:r>
              <a:rPr lang="fa-IR" altLang="en-US" sz="30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معیارهای مکان یابی کاربری های</a:t>
            </a:r>
          </a:p>
          <a:p>
            <a:pPr marL="0" indent="0" algn="ctr" rtl="1">
              <a:buNone/>
              <a:defRPr/>
            </a:pPr>
            <a:r>
              <a:rPr lang="fa-IR" altLang="en-US" sz="30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3000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گذران اوقات فراغت </a:t>
            </a:r>
          </a:p>
        </p:txBody>
      </p:sp>
      <p:sp>
        <p:nvSpPr>
          <p:cNvPr id="2" name="Right Arrow 1"/>
          <p:cNvSpPr/>
          <p:nvPr/>
        </p:nvSpPr>
        <p:spPr bwMode="auto">
          <a:xfrm flipH="1">
            <a:off x="5004047" y="3429000"/>
            <a:ext cx="450614" cy="576064"/>
          </a:xfrm>
          <a:prstGeom prst="rightArrow">
            <a:avLst>
              <a:gd name="adj1" fmla="val 50000"/>
              <a:gd name="adj2" fmla="val 47330"/>
            </a:avLst>
          </a:prstGeom>
          <a:solidFill>
            <a:srgbClr val="FFC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5226984" y="5733256"/>
            <a:ext cx="3809512" cy="1094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250" b="1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تجهیزات مورد نیاز اوقات </a:t>
            </a:r>
            <a:r>
              <a:rPr lang="fa-IR" altLang="en-US" sz="1250" b="1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فراغت </a:t>
            </a:r>
            <a:r>
              <a:rPr lang="fa-IR" altLang="en-US" sz="1250" b="1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1250" b="1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سطح شهر عبارتند </a:t>
            </a:r>
            <a:r>
              <a:rPr lang="fa-IR" altLang="en-US" sz="1250" b="1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از: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استاديوم بزرگ </a:t>
            </a:r>
            <a:r>
              <a:rPr lang="fa-IR" altLang="en-US" sz="1250" b="1" u="sng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ورزشي، سالن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تئاتر بزرگ</a:t>
            </a:r>
            <a:r>
              <a:rPr lang="fa-IR" altLang="en-US" sz="1250" b="1" u="sng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موزه ها</a:t>
            </a:r>
            <a:r>
              <a:rPr lang="fa-IR" altLang="en-US" sz="1250" b="1" u="sng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سالن هاي كنسرت</a:t>
            </a:r>
            <a:r>
              <a:rPr lang="fa-IR" altLang="en-US" sz="1250" b="1" u="sng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،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میدانهاي اسب دواني </a:t>
            </a:r>
            <a:r>
              <a:rPr lang="fa-IR" altLang="en-US" sz="1250" b="1" u="sng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تجهیزات بسیار اختصاصي </a:t>
            </a:r>
            <a:r>
              <a:rPr lang="fa-IR" altLang="en-US" sz="1250" b="1" u="sng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ديگر </a:t>
            </a:r>
            <a:r>
              <a:rPr lang="fa-IR" altLang="en-US" sz="1250" b="1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كه هر روز توسعه </a:t>
            </a:r>
            <a:r>
              <a:rPr lang="fa-IR" altLang="en-US" sz="1250" b="1" kern="0" dirty="0" smtClean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 يابند</a:t>
            </a:r>
            <a:r>
              <a:rPr lang="fa-IR" altLang="en-US" sz="1250" b="1" kern="0" dirty="0"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</a:t>
            </a:r>
            <a:endParaRPr lang="fa-IR" altLang="en-US" sz="1250" b="1" kern="0" dirty="0" smtClean="0">
              <a:solidFill>
                <a:srgbClr val="29BCAC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369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6512" y="0"/>
            <a:ext cx="9180512" cy="6858000"/>
          </a:xfrm>
          <a:prstGeom prst="rect">
            <a:avLst/>
          </a:prstGeom>
          <a:solidFill>
            <a:srgbClr val="FFEFE1"/>
          </a:solidFill>
          <a:ln>
            <a:solidFill>
              <a:srgbClr val="FFEFE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-36512" y="3505293"/>
            <a:ext cx="9180512" cy="3352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81" name="Rectangle 80"/>
          <p:cNvSpPr/>
          <p:nvPr/>
        </p:nvSpPr>
        <p:spPr>
          <a:xfrm rot="16200000">
            <a:off x="4431922" y="2165430"/>
            <a:ext cx="280156" cy="9144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4351412" y="-4387924"/>
            <a:ext cx="404664" cy="9180512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0" name="Group118"/>
          <p:cNvGrpSpPr/>
          <p:nvPr/>
        </p:nvGrpSpPr>
        <p:grpSpPr>
          <a:xfrm>
            <a:off x="0" y="436401"/>
            <a:ext cx="9001001" cy="6016935"/>
            <a:chOff x="793700" y="420532"/>
            <a:chExt cx="7703538" cy="6016935"/>
          </a:xfrm>
        </p:grpSpPr>
        <p:sp>
          <p:nvSpPr>
            <p:cNvPr id="21" name="Freeform 20"/>
            <p:cNvSpPr/>
            <p:nvPr/>
          </p:nvSpPr>
          <p:spPr>
            <a:xfrm>
              <a:off x="6049324" y="420532"/>
              <a:ext cx="2447914" cy="1252609"/>
            </a:xfrm>
            <a:custGeom>
              <a:avLst/>
              <a:gdLst>
                <a:gd name="connsiteX0" fmla="*/ 0 w 2447914"/>
                <a:gd name="connsiteY0" fmla="*/ 623599 h 1252609"/>
                <a:gd name="connsiteX1" fmla="*/ 1220659 w 2447914"/>
                <a:gd name="connsiteY1" fmla="*/ 0 h 1252609"/>
                <a:gd name="connsiteX2" fmla="*/ 2447914 w 2447914"/>
                <a:gd name="connsiteY2" fmla="*/ 623599 h 1252609"/>
                <a:gd name="connsiteX3" fmla="*/ 1220659 w 2447914"/>
                <a:gd name="connsiteY3" fmla="*/ 1252609 h 1252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447914" h="1252609">
                  <a:moveTo>
                    <a:pt x="2445239" y="96871"/>
                  </a:moveTo>
                  <a:cubicBezTo>
                    <a:pt x="2435511" y="172101"/>
                    <a:pt x="2431232" y="224632"/>
                    <a:pt x="2432418" y="254472"/>
                  </a:cubicBezTo>
                  <a:cubicBezTo>
                    <a:pt x="2442359" y="443866"/>
                    <a:pt x="2375737" y="564226"/>
                    <a:pt x="2234689" y="615572"/>
                  </a:cubicBezTo>
                  <a:cubicBezTo>
                    <a:pt x="2058012" y="679871"/>
                    <a:pt x="1874646" y="652626"/>
                    <a:pt x="1684570" y="533829"/>
                  </a:cubicBezTo>
                  <a:cubicBezTo>
                    <a:pt x="1667539" y="522505"/>
                    <a:pt x="1602103" y="469060"/>
                    <a:pt x="1488262" y="373498"/>
                  </a:cubicBezTo>
                  <a:cubicBezTo>
                    <a:pt x="1401242" y="298438"/>
                    <a:pt x="1326656" y="253102"/>
                    <a:pt x="1264503" y="237495"/>
                  </a:cubicBezTo>
                  <a:cubicBezTo>
                    <a:pt x="1264503" y="237495"/>
                    <a:pt x="1264754" y="238198"/>
                    <a:pt x="1265271" y="239604"/>
                  </a:cubicBezTo>
                  <a:cubicBezTo>
                    <a:pt x="1265271" y="239604"/>
                    <a:pt x="1269238" y="240548"/>
                    <a:pt x="1270773" y="244769"/>
                  </a:cubicBezTo>
                  <a:cubicBezTo>
                    <a:pt x="1276230" y="247561"/>
                    <a:pt x="1278936" y="250559"/>
                    <a:pt x="1279962" y="253371"/>
                  </a:cubicBezTo>
                  <a:lnTo>
                    <a:pt x="1324498" y="375750"/>
                  </a:lnTo>
                  <a:cubicBezTo>
                    <a:pt x="1326040" y="379971"/>
                    <a:pt x="1327484" y="390597"/>
                    <a:pt x="1329909" y="407236"/>
                  </a:cubicBezTo>
                  <a:cubicBezTo>
                    <a:pt x="1330198" y="424653"/>
                    <a:pt x="1332158" y="436686"/>
                    <a:pt x="1334720" y="443720"/>
                  </a:cubicBezTo>
                  <a:cubicBezTo>
                    <a:pt x="1375410" y="626303"/>
                    <a:pt x="1399335" y="727652"/>
                    <a:pt x="1406509" y="747345"/>
                  </a:cubicBezTo>
                  <a:cubicBezTo>
                    <a:pt x="1423913" y="795173"/>
                    <a:pt x="1439660" y="828468"/>
                    <a:pt x="1453758" y="847233"/>
                  </a:cubicBezTo>
                  <a:cubicBezTo>
                    <a:pt x="1467849" y="866005"/>
                    <a:pt x="1501828" y="900630"/>
                    <a:pt x="1555697" y="951110"/>
                  </a:cubicBezTo>
                  <a:cubicBezTo>
                    <a:pt x="1584349" y="967761"/>
                    <a:pt x="1613001" y="984420"/>
                    <a:pt x="1641653" y="1001072"/>
                  </a:cubicBezTo>
                  <a:cubicBezTo>
                    <a:pt x="1697019" y="1033486"/>
                    <a:pt x="1726234" y="1053922"/>
                    <a:pt x="1729304" y="1062358"/>
                  </a:cubicBezTo>
                  <a:cubicBezTo>
                    <a:pt x="1735452" y="1079238"/>
                    <a:pt x="1730687" y="1090532"/>
                    <a:pt x="1715016" y="1096232"/>
                  </a:cubicBezTo>
                  <a:cubicBezTo>
                    <a:pt x="1685095" y="1107122"/>
                    <a:pt x="1635870" y="1091588"/>
                    <a:pt x="1567356" y="1049621"/>
                  </a:cubicBezTo>
                  <a:cubicBezTo>
                    <a:pt x="1515349" y="1017572"/>
                    <a:pt x="1478785" y="990257"/>
                    <a:pt x="1457657" y="967678"/>
                  </a:cubicBezTo>
                  <a:cubicBezTo>
                    <a:pt x="1421329" y="929928"/>
                    <a:pt x="1391917" y="891244"/>
                    <a:pt x="1369436" y="851641"/>
                  </a:cubicBezTo>
                  <a:cubicBezTo>
                    <a:pt x="1361358" y="833872"/>
                    <a:pt x="1349494" y="807918"/>
                    <a:pt x="1333846" y="773794"/>
                  </a:cubicBezTo>
                  <a:lnTo>
                    <a:pt x="1258621" y="354330"/>
                  </a:lnTo>
                  <a:cubicBezTo>
                    <a:pt x="1258112" y="352925"/>
                    <a:pt x="1257595" y="351516"/>
                    <a:pt x="1257086" y="350111"/>
                  </a:cubicBezTo>
                  <a:cubicBezTo>
                    <a:pt x="1244287" y="314943"/>
                    <a:pt x="1228624" y="300730"/>
                    <a:pt x="1212413" y="307473"/>
                  </a:cubicBezTo>
                  <a:cubicBezTo>
                    <a:pt x="1197281" y="312140"/>
                    <a:pt x="1190776" y="320880"/>
                    <a:pt x="1190601" y="333687"/>
                  </a:cubicBezTo>
                  <a:cubicBezTo>
                    <a:pt x="1190844" y="405284"/>
                    <a:pt x="1191543" y="475917"/>
                    <a:pt x="1192698" y="545592"/>
                  </a:cubicBezTo>
                  <a:cubicBezTo>
                    <a:pt x="1192470" y="638069"/>
                    <a:pt x="1187584" y="715516"/>
                    <a:pt x="1178030" y="777936"/>
                  </a:cubicBezTo>
                  <a:cubicBezTo>
                    <a:pt x="1162131" y="876113"/>
                    <a:pt x="1136185" y="964410"/>
                    <a:pt x="1100184" y="1042826"/>
                  </a:cubicBezTo>
                  <a:cubicBezTo>
                    <a:pt x="1052319" y="1146278"/>
                    <a:pt x="994901" y="1210186"/>
                    <a:pt x="927937" y="1234559"/>
                  </a:cubicBezTo>
                  <a:cubicBezTo>
                    <a:pt x="849574" y="1263074"/>
                    <a:pt x="767790" y="1257800"/>
                    <a:pt x="682570" y="1218721"/>
                  </a:cubicBezTo>
                  <a:cubicBezTo>
                    <a:pt x="665138" y="1210733"/>
                    <a:pt x="613027" y="1173942"/>
                    <a:pt x="526229" y="1108361"/>
                  </a:cubicBezTo>
                  <a:cubicBezTo>
                    <a:pt x="487127" y="1093055"/>
                    <a:pt x="418226" y="1057669"/>
                    <a:pt x="316891" y="1005336"/>
                  </a:cubicBezTo>
                  <a:cubicBezTo>
                    <a:pt x="308521" y="995638"/>
                    <a:pt x="297191" y="982239"/>
                    <a:pt x="282899" y="965147"/>
                  </a:cubicBezTo>
                  <a:cubicBezTo>
                    <a:pt x="263820" y="948191"/>
                    <a:pt x="247882" y="922131"/>
                    <a:pt x="235082" y="886966"/>
                  </a:cubicBezTo>
                  <a:cubicBezTo>
                    <a:pt x="207947" y="812410"/>
                    <a:pt x="210056" y="733983"/>
                    <a:pt x="241417" y="651683"/>
                  </a:cubicBezTo>
                  <a:cubicBezTo>
                    <a:pt x="272777" y="569379"/>
                    <a:pt x="327902" y="494753"/>
                    <a:pt x="406798" y="427806"/>
                  </a:cubicBezTo>
                  <a:cubicBezTo>
                    <a:pt x="437810" y="402180"/>
                    <a:pt x="496773" y="373550"/>
                    <a:pt x="583683" y="341919"/>
                  </a:cubicBezTo>
                  <a:cubicBezTo>
                    <a:pt x="640674" y="321176"/>
                    <a:pt x="729390" y="300036"/>
                    <a:pt x="849824" y="279816"/>
                  </a:cubicBezTo>
                  <a:cubicBezTo>
                    <a:pt x="970262" y="256970"/>
                    <a:pt x="1056126" y="236868"/>
                    <a:pt x="1107419" y="218199"/>
                  </a:cubicBezTo>
                  <a:cubicBezTo>
                    <a:pt x="1108848" y="217681"/>
                    <a:pt x="1108536" y="214610"/>
                    <a:pt x="1107305" y="209669"/>
                  </a:cubicBezTo>
                  <a:cubicBezTo>
                    <a:pt x="1098808" y="187883"/>
                    <a:pt x="1065794" y="179190"/>
                    <a:pt x="1007448" y="182904"/>
                  </a:cubicBezTo>
                  <a:cubicBezTo>
                    <a:pt x="940036" y="188322"/>
                    <a:pt x="873194" y="197516"/>
                    <a:pt x="806922" y="210487"/>
                  </a:cubicBezTo>
                  <a:cubicBezTo>
                    <a:pt x="705826" y="229757"/>
                    <a:pt x="651463" y="239987"/>
                    <a:pt x="643826" y="241174"/>
                  </a:cubicBezTo>
                  <a:cubicBezTo>
                    <a:pt x="524505" y="259116"/>
                    <a:pt x="405591" y="253810"/>
                    <a:pt x="287092" y="225254"/>
                  </a:cubicBezTo>
                  <a:cubicBezTo>
                    <a:pt x="136292" y="187747"/>
                    <a:pt x="42714" y="119056"/>
                    <a:pt x="6364" y="19181"/>
                  </a:cubicBezTo>
                  <a:cubicBezTo>
                    <a:pt x="4031" y="12772"/>
                    <a:pt x="0" y="6379"/>
                    <a:pt x="0" y="0"/>
                  </a:cubicBezTo>
                  <a:lnTo>
                    <a:pt x="1139483" y="0"/>
                  </a:lnTo>
                  <a:cubicBezTo>
                    <a:pt x="1145936" y="9090"/>
                    <a:pt x="1152183" y="17516"/>
                    <a:pt x="1158217" y="25279"/>
                  </a:cubicBezTo>
                  <a:cubicBezTo>
                    <a:pt x="1159699" y="16707"/>
                    <a:pt x="1160778" y="8278"/>
                    <a:pt x="1161447" y="0"/>
                  </a:cubicBezTo>
                  <a:lnTo>
                    <a:pt x="1363805" y="0"/>
                  </a:lnTo>
                  <a:cubicBezTo>
                    <a:pt x="1355924" y="4246"/>
                    <a:pt x="1348012" y="8532"/>
                    <a:pt x="1340055" y="12858"/>
                  </a:cubicBezTo>
                  <a:cubicBezTo>
                    <a:pt x="1309077" y="29708"/>
                    <a:pt x="1286748" y="52570"/>
                    <a:pt x="1273053" y="81452"/>
                  </a:cubicBezTo>
                  <a:cubicBezTo>
                    <a:pt x="1300748" y="77744"/>
                    <a:pt x="1323137" y="72779"/>
                    <a:pt x="1340237" y="66555"/>
                  </a:cubicBezTo>
                  <a:cubicBezTo>
                    <a:pt x="1331695" y="69665"/>
                    <a:pt x="1371671" y="48742"/>
                    <a:pt x="1460188" y="3782"/>
                  </a:cubicBezTo>
                  <a:cubicBezTo>
                    <a:pt x="1462704" y="2526"/>
                    <a:pt x="1465227" y="1265"/>
                    <a:pt x="1467742" y="0"/>
                  </a:cubicBezTo>
                  <a:lnTo>
                    <a:pt x="2447914" y="0"/>
                  </a:lnTo>
                  <a:cubicBezTo>
                    <a:pt x="2447914" y="28255"/>
                    <a:pt x="2447914" y="60546"/>
                    <a:pt x="2445239" y="96871"/>
                  </a:cubicBezTo>
                  <a:close/>
                </a:path>
              </a:pathLst>
            </a:custGeom>
            <a:solidFill>
              <a:srgbClr val="FFFFFF">
                <a:alpha val="35000"/>
              </a:srgbClr>
            </a:solidFill>
            <a:ln w="7600" cap="flat">
              <a:solidFill>
                <a:srgbClr val="FDF3F0"/>
              </a:solidFill>
              <a:bevel/>
            </a:ln>
          </p:spPr>
        </p:sp>
        <p:sp>
          <p:nvSpPr>
            <p:cNvPr id="22" name="Freeform 21"/>
            <p:cNvSpPr/>
            <p:nvPr/>
          </p:nvSpPr>
          <p:spPr>
            <a:xfrm>
              <a:off x="6984618" y="2767788"/>
              <a:ext cx="1389364" cy="1322423"/>
            </a:xfrm>
            <a:custGeom>
              <a:avLst/>
              <a:gdLst>
                <a:gd name="connsiteX0" fmla="*/ 0 w 1389364"/>
                <a:gd name="connsiteY0" fmla="*/ 661212 h 1322423"/>
                <a:gd name="connsiteX1" fmla="*/ 694682 w 1389364"/>
                <a:gd name="connsiteY1" fmla="*/ 0 h 1322423"/>
                <a:gd name="connsiteX2" fmla="*/ 1389364 w 1389364"/>
                <a:gd name="connsiteY2" fmla="*/ 661212 h 1322423"/>
                <a:gd name="connsiteX3" fmla="*/ 694682 w 1389364"/>
                <a:gd name="connsiteY3" fmla="*/ 1322423 h 1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1389364" h="1322423">
                  <a:moveTo>
                    <a:pt x="1189605" y="1141771"/>
                  </a:moveTo>
                  <a:cubicBezTo>
                    <a:pt x="1178692" y="1160672"/>
                    <a:pt x="1160049" y="1178509"/>
                    <a:pt x="1133684" y="1195267"/>
                  </a:cubicBezTo>
                  <a:cubicBezTo>
                    <a:pt x="1097858" y="1218204"/>
                    <a:pt x="1073751" y="1235304"/>
                    <a:pt x="1061363" y="1246560"/>
                  </a:cubicBezTo>
                  <a:cubicBezTo>
                    <a:pt x="983341" y="1318798"/>
                    <a:pt x="907881" y="1333868"/>
                    <a:pt x="834982" y="1291780"/>
                  </a:cubicBezTo>
                  <a:cubicBezTo>
                    <a:pt x="743684" y="1239066"/>
                    <a:pt x="689295" y="1150480"/>
                    <a:pt x="671816" y="1026015"/>
                  </a:cubicBezTo>
                  <a:cubicBezTo>
                    <a:pt x="670542" y="1014623"/>
                    <a:pt x="669913" y="967252"/>
                    <a:pt x="669929" y="883903"/>
                  </a:cubicBezTo>
                  <a:cubicBezTo>
                    <a:pt x="670805" y="819470"/>
                    <a:pt x="663396" y="771088"/>
                    <a:pt x="647698" y="738765"/>
                  </a:cubicBezTo>
                  <a:cubicBezTo>
                    <a:pt x="647698" y="738765"/>
                    <a:pt x="647488" y="739128"/>
                    <a:pt x="647068" y="739855"/>
                  </a:cubicBezTo>
                  <a:cubicBezTo>
                    <a:pt x="647068" y="739855"/>
                    <a:pt x="648095" y="741902"/>
                    <a:pt x="646835" y="744083"/>
                  </a:cubicBezTo>
                  <a:cubicBezTo>
                    <a:pt x="647602" y="747433"/>
                    <a:pt x="647290" y="749675"/>
                    <a:pt x="646450" y="751129"/>
                  </a:cubicBezTo>
                  <a:lnTo>
                    <a:pt x="609936" y="814370"/>
                  </a:lnTo>
                  <a:cubicBezTo>
                    <a:pt x="608676" y="816552"/>
                    <a:pt x="604634" y="821005"/>
                    <a:pt x="598361" y="828043"/>
                  </a:cubicBezTo>
                  <a:cubicBezTo>
                    <a:pt x="590984" y="834450"/>
                    <a:pt x="586521" y="839625"/>
                    <a:pt x="584423" y="843258"/>
                  </a:cubicBezTo>
                  <a:cubicBezTo>
                    <a:pt x="520599" y="926600"/>
                    <a:pt x="485751" y="973355"/>
                    <a:pt x="479875" y="983531"/>
                  </a:cubicBezTo>
                  <a:cubicBezTo>
                    <a:pt x="465605" y="1008246"/>
                    <a:pt x="456979" y="1027011"/>
                    <a:pt x="453997" y="1039832"/>
                  </a:cubicBezTo>
                  <a:cubicBezTo>
                    <a:pt x="451016" y="1052646"/>
                    <a:pt x="448389" y="1079724"/>
                    <a:pt x="446121" y="1121061"/>
                  </a:cubicBezTo>
                  <a:cubicBezTo>
                    <a:pt x="449295" y="1139369"/>
                    <a:pt x="452468" y="1157685"/>
                    <a:pt x="455641" y="1175994"/>
                  </a:cubicBezTo>
                  <a:cubicBezTo>
                    <a:pt x="461672" y="1211455"/>
                    <a:pt x="463427" y="1231375"/>
                    <a:pt x="460909" y="1235737"/>
                  </a:cubicBezTo>
                  <a:cubicBezTo>
                    <a:pt x="455872" y="1244454"/>
                    <a:pt x="449304" y="1246484"/>
                    <a:pt x="441206" y="1241802"/>
                  </a:cubicBezTo>
                  <a:cubicBezTo>
                    <a:pt x="425744" y="1232880"/>
                    <a:pt x="414678" y="1206135"/>
                    <a:pt x="408007" y="1161576"/>
                  </a:cubicBezTo>
                  <a:cubicBezTo>
                    <a:pt x="403030" y="1127688"/>
                    <a:pt x="401582" y="1102137"/>
                    <a:pt x="403666" y="1084923"/>
                  </a:cubicBezTo>
                  <a:cubicBezTo>
                    <a:pt x="406790" y="1055708"/>
                    <a:pt x="412805" y="1029131"/>
                    <a:pt x="421713" y="1005199"/>
                  </a:cubicBezTo>
                  <a:cubicBezTo>
                    <a:pt x="426434" y="995326"/>
                    <a:pt x="433305" y="980879"/>
                    <a:pt x="442324" y="961856"/>
                  </a:cubicBezTo>
                  <a:lnTo>
                    <a:pt x="595392" y="778354"/>
                  </a:lnTo>
                  <a:cubicBezTo>
                    <a:pt x="595810" y="777624"/>
                    <a:pt x="596231" y="776895"/>
                    <a:pt x="596649" y="776173"/>
                  </a:cubicBezTo>
                  <a:cubicBezTo>
                    <a:pt x="607143" y="757997"/>
                    <a:pt x="607603" y="746147"/>
                    <a:pt x="598030" y="740622"/>
                  </a:cubicBezTo>
                  <a:cubicBezTo>
                    <a:pt x="591405" y="736795"/>
                    <a:pt x="585307" y="737152"/>
                    <a:pt x="579741" y="741692"/>
                  </a:cubicBezTo>
                  <a:cubicBezTo>
                    <a:pt x="549073" y="767600"/>
                    <a:pt x="518985" y="793364"/>
                    <a:pt x="489474" y="818968"/>
                  </a:cubicBezTo>
                  <a:cubicBezTo>
                    <a:pt x="449669" y="852203"/>
                    <a:pt x="414640" y="878020"/>
                    <a:pt x="384386" y="896420"/>
                  </a:cubicBezTo>
                  <a:cubicBezTo>
                    <a:pt x="336482" y="924973"/>
                    <a:pt x="289201" y="945653"/>
                    <a:pt x="242540" y="958459"/>
                  </a:cubicBezTo>
                  <a:cubicBezTo>
                    <a:pt x="180853" y="975179"/>
                    <a:pt x="132706" y="973552"/>
                    <a:pt x="98101" y="953572"/>
                  </a:cubicBezTo>
                  <a:cubicBezTo>
                    <a:pt x="57605" y="930194"/>
                    <a:pt x="30394" y="893160"/>
                    <a:pt x="16462" y="842468"/>
                  </a:cubicBezTo>
                  <a:cubicBezTo>
                    <a:pt x="13612" y="832101"/>
                    <a:pt x="10631" y="796457"/>
                    <a:pt x="7517" y="735533"/>
                  </a:cubicBezTo>
                  <a:cubicBezTo>
                    <a:pt x="0" y="713217"/>
                    <a:pt x="-9634" y="670866"/>
                    <a:pt x="-23682" y="608478"/>
                  </a:cubicBezTo>
                  <a:cubicBezTo>
                    <a:pt x="-22533" y="601387"/>
                    <a:pt x="-20862" y="591690"/>
                    <a:pt x="-18669" y="579388"/>
                  </a:cubicBezTo>
                  <a:cubicBezTo>
                    <a:pt x="-18264" y="565084"/>
                    <a:pt x="-12815" y="548844"/>
                    <a:pt x="-2321" y="530670"/>
                  </a:cubicBezTo>
                  <a:cubicBezTo>
                    <a:pt x="19922" y="492143"/>
                    <a:pt x="54372" y="464781"/>
                    <a:pt x="101028" y="448587"/>
                  </a:cubicBezTo>
                  <a:cubicBezTo>
                    <a:pt x="147683" y="432392"/>
                    <a:pt x="199609" y="429174"/>
                    <a:pt x="256804" y="438934"/>
                  </a:cubicBezTo>
                  <a:cubicBezTo>
                    <a:pt x="278988" y="443019"/>
                    <a:pt x="312538" y="458026"/>
                    <a:pt x="357452" y="483957"/>
                  </a:cubicBezTo>
                  <a:cubicBezTo>
                    <a:pt x="386903" y="500962"/>
                    <a:pt x="427960" y="531451"/>
                    <a:pt x="480619" y="575423"/>
                  </a:cubicBezTo>
                  <a:cubicBezTo>
                    <a:pt x="533278" y="619395"/>
                    <a:pt x="572861" y="649034"/>
                    <a:pt x="599368" y="664337"/>
                  </a:cubicBezTo>
                  <a:cubicBezTo>
                    <a:pt x="600104" y="664762"/>
                    <a:pt x="601311" y="663521"/>
                    <a:pt x="602990" y="661212"/>
                  </a:cubicBezTo>
                  <a:cubicBezTo>
                    <a:pt x="609286" y="649709"/>
                    <a:pt x="601121" y="632395"/>
                    <a:pt x="578495" y="608670"/>
                  </a:cubicBezTo>
                  <a:cubicBezTo>
                    <a:pt x="551870" y="581667"/>
                    <a:pt x="523829" y="556269"/>
                    <a:pt x="494369" y="532476"/>
                  </a:cubicBezTo>
                  <a:cubicBezTo>
                    <a:pt x="449655" y="495998"/>
                    <a:pt x="425667" y="476333"/>
                    <a:pt x="422404" y="473480"/>
                  </a:cubicBezTo>
                  <a:cubicBezTo>
                    <a:pt x="371689" y="428692"/>
                    <a:pt x="331108" y="375701"/>
                    <a:pt x="300663" y="314507"/>
                  </a:cubicBezTo>
                  <a:cubicBezTo>
                    <a:pt x="262420" y="236211"/>
                    <a:pt x="258198" y="171257"/>
                    <a:pt x="287997" y="119644"/>
                  </a:cubicBezTo>
                  <a:cubicBezTo>
                    <a:pt x="303105" y="93475"/>
                    <a:pt x="323163" y="74038"/>
                    <a:pt x="348299" y="61260"/>
                  </a:cubicBezTo>
                  <a:cubicBezTo>
                    <a:pt x="378216" y="46699"/>
                    <a:pt x="409689" y="37247"/>
                    <a:pt x="442588" y="32978"/>
                  </a:cubicBezTo>
                  <a:cubicBezTo>
                    <a:pt x="465501" y="30699"/>
                    <a:pt x="496082" y="23640"/>
                    <a:pt x="534333" y="11800"/>
                  </a:cubicBezTo>
                  <a:cubicBezTo>
                    <a:pt x="569536" y="0"/>
                    <a:pt x="598175" y="-6104"/>
                    <a:pt x="620249" y="-6929"/>
                  </a:cubicBezTo>
                  <a:cubicBezTo>
                    <a:pt x="654935" y="-9195"/>
                    <a:pt x="684428" y="-3314"/>
                    <a:pt x="708726" y="10714"/>
                  </a:cubicBezTo>
                  <a:cubicBezTo>
                    <a:pt x="739649" y="28569"/>
                    <a:pt x="764127" y="63541"/>
                    <a:pt x="782162" y="115628"/>
                  </a:cubicBezTo>
                  <a:cubicBezTo>
                    <a:pt x="804832" y="180087"/>
                    <a:pt x="811672" y="242195"/>
                    <a:pt x="802697" y="301952"/>
                  </a:cubicBezTo>
                  <a:cubicBezTo>
                    <a:pt x="797590" y="339711"/>
                    <a:pt x="782086" y="390369"/>
                    <a:pt x="756190" y="453926"/>
                  </a:cubicBezTo>
                  <a:cubicBezTo>
                    <a:pt x="727253" y="524452"/>
                    <a:pt x="708705" y="578684"/>
                    <a:pt x="700547" y="616621"/>
                  </a:cubicBezTo>
                  <a:cubicBezTo>
                    <a:pt x="719771" y="605427"/>
                    <a:pt x="734762" y="591789"/>
                    <a:pt x="744416" y="575070"/>
                  </a:cubicBezTo>
                  <a:lnTo>
                    <a:pt x="802332" y="474752"/>
                  </a:lnTo>
                  <a:cubicBezTo>
                    <a:pt x="841784" y="406421"/>
                    <a:pt x="901664" y="343095"/>
                    <a:pt x="983068" y="285416"/>
                  </a:cubicBezTo>
                  <a:cubicBezTo>
                    <a:pt x="1079071" y="217751"/>
                    <a:pt x="1156158" y="200710"/>
                    <a:pt x="1214328" y="234293"/>
                  </a:cubicBezTo>
                  <a:cubicBezTo>
                    <a:pt x="1232735" y="244921"/>
                    <a:pt x="1252305" y="262034"/>
                    <a:pt x="1272240" y="286097"/>
                  </a:cubicBezTo>
                  <a:cubicBezTo>
                    <a:pt x="1283458" y="296497"/>
                    <a:pt x="1290678" y="313752"/>
                    <a:pt x="1294698" y="337394"/>
                  </a:cubicBezTo>
                  <a:cubicBezTo>
                    <a:pt x="1302093" y="375590"/>
                    <a:pt x="1313911" y="416337"/>
                    <a:pt x="1330152" y="459634"/>
                  </a:cubicBezTo>
                  <a:cubicBezTo>
                    <a:pt x="1350391" y="512998"/>
                    <a:pt x="1361616" y="543712"/>
                    <a:pt x="1363835" y="551776"/>
                  </a:cubicBezTo>
                  <a:cubicBezTo>
                    <a:pt x="1366997" y="563296"/>
                    <a:pt x="1366100" y="579737"/>
                    <a:pt x="1361130" y="601099"/>
                  </a:cubicBezTo>
                  <a:cubicBezTo>
                    <a:pt x="1356159" y="622461"/>
                    <a:pt x="1349684" y="640048"/>
                    <a:pt x="1341712" y="653860"/>
                  </a:cubicBezTo>
                  <a:cubicBezTo>
                    <a:pt x="1308971" y="710561"/>
                    <a:pt x="1232956" y="742757"/>
                    <a:pt x="1113651" y="750448"/>
                  </a:cubicBezTo>
                  <a:cubicBezTo>
                    <a:pt x="1013794" y="756767"/>
                    <a:pt x="935788" y="749045"/>
                    <a:pt x="879632" y="727285"/>
                  </a:cubicBezTo>
                  <a:cubicBezTo>
                    <a:pt x="867228" y="724969"/>
                    <a:pt x="849087" y="719826"/>
                    <a:pt x="825216" y="711861"/>
                  </a:cubicBezTo>
                  <a:cubicBezTo>
                    <a:pt x="807758" y="704688"/>
                    <a:pt x="789830" y="697487"/>
                    <a:pt x="771423" y="690253"/>
                  </a:cubicBezTo>
                  <a:cubicBezTo>
                    <a:pt x="753019" y="683020"/>
                    <a:pt x="735149" y="681668"/>
                    <a:pt x="717808" y="686196"/>
                  </a:cubicBezTo>
                  <a:cubicBezTo>
                    <a:pt x="729383" y="696755"/>
                    <a:pt x="739588" y="704585"/>
                    <a:pt x="748424" y="709686"/>
                  </a:cubicBezTo>
                  <a:cubicBezTo>
                    <a:pt x="744007" y="707135"/>
                    <a:pt x="767402" y="716767"/>
                    <a:pt x="818619" y="738584"/>
                  </a:cubicBezTo>
                  <a:cubicBezTo>
                    <a:pt x="859431" y="756328"/>
                    <a:pt x="901732" y="772753"/>
                    <a:pt x="944270" y="790043"/>
                  </a:cubicBezTo>
                  <a:cubicBezTo>
                    <a:pt x="986807" y="807333"/>
                    <a:pt x="1022800" y="824486"/>
                    <a:pt x="1052258" y="841487"/>
                  </a:cubicBezTo>
                  <a:cubicBezTo>
                    <a:pt x="1111158" y="875497"/>
                    <a:pt x="1154987" y="921158"/>
                    <a:pt x="1183746" y="978470"/>
                  </a:cubicBezTo>
                  <a:cubicBezTo>
                    <a:pt x="1214928" y="1040090"/>
                    <a:pt x="1216882" y="1094522"/>
                    <a:pt x="1189605" y="1141771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  <p:sp>
          <p:nvSpPr>
            <p:cNvPr id="23" name="Freeform 22"/>
            <p:cNvSpPr/>
            <p:nvPr/>
          </p:nvSpPr>
          <p:spPr>
            <a:xfrm>
              <a:off x="793700" y="3924003"/>
              <a:ext cx="2804400" cy="2513464"/>
            </a:xfrm>
            <a:custGeom>
              <a:avLst/>
              <a:gdLst>
                <a:gd name="connsiteX0" fmla="*/ 0 w 2804400"/>
                <a:gd name="connsiteY0" fmla="*/ 1256728 h 2513464"/>
                <a:gd name="connsiteX1" fmla="*/ 1402200 w 2804400"/>
                <a:gd name="connsiteY1" fmla="*/ 0 h 2513464"/>
                <a:gd name="connsiteX2" fmla="*/ 2804400 w 2804400"/>
                <a:gd name="connsiteY2" fmla="*/ 1256728 h 2513464"/>
                <a:gd name="connsiteX3" fmla="*/ 1402200 w 2804400"/>
                <a:gd name="connsiteY3" fmla="*/ 2513464 h 251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804400" h="2513464">
                  <a:moveTo>
                    <a:pt x="2727230" y="1098352"/>
                  </a:moveTo>
                  <a:cubicBezTo>
                    <a:pt x="2751116" y="1139734"/>
                    <a:pt x="2764523" y="1194591"/>
                    <a:pt x="2767441" y="1262930"/>
                  </a:cubicBezTo>
                  <a:cubicBezTo>
                    <a:pt x="2771712" y="1355954"/>
                    <a:pt x="2777739" y="1420379"/>
                    <a:pt x="2785529" y="1456198"/>
                  </a:cubicBezTo>
                  <a:cubicBezTo>
                    <a:pt x="2837065" y="1683202"/>
                    <a:pt x="2783044" y="1842772"/>
                    <a:pt x="2623459" y="1934914"/>
                  </a:cubicBezTo>
                  <a:cubicBezTo>
                    <a:pt x="2423572" y="2050313"/>
                    <a:pt x="2196073" y="2056461"/>
                    <a:pt x="1940964" y="1953360"/>
                  </a:cubicBezTo>
                  <a:cubicBezTo>
                    <a:pt x="1917959" y="1943297"/>
                    <a:pt x="1827458" y="1892636"/>
                    <a:pt x="1669446" y="1801367"/>
                  </a:cubicBezTo>
                  <a:cubicBezTo>
                    <a:pt x="1548242" y="1729175"/>
                    <a:pt x="1448400" y="1690263"/>
                    <a:pt x="1369930" y="1684646"/>
                  </a:cubicBezTo>
                  <a:cubicBezTo>
                    <a:pt x="1369930" y="1684646"/>
                    <a:pt x="1370394" y="1685437"/>
                    <a:pt x="1371314" y="1687033"/>
                  </a:cubicBezTo>
                  <a:cubicBezTo>
                    <a:pt x="1371314" y="1687033"/>
                    <a:pt x="1376314" y="1687322"/>
                    <a:pt x="1379073" y="1692102"/>
                  </a:cubicBezTo>
                  <a:cubicBezTo>
                    <a:pt x="1386263" y="1694314"/>
                    <a:pt x="1390169" y="1697361"/>
                    <a:pt x="1392008" y="1700546"/>
                  </a:cubicBezTo>
                  <a:lnTo>
                    <a:pt x="1471945" y="1839002"/>
                  </a:lnTo>
                  <a:cubicBezTo>
                    <a:pt x="1474704" y="1843775"/>
                    <a:pt x="1478717" y="1856315"/>
                    <a:pt x="1485200" y="1875916"/>
                  </a:cubicBezTo>
                  <a:cubicBezTo>
                    <a:pt x="1489258" y="1896914"/>
                    <a:pt x="1494190" y="1911043"/>
                    <a:pt x="1498788" y="1919000"/>
                  </a:cubicBezTo>
                  <a:cubicBezTo>
                    <a:pt x="1586933" y="2131230"/>
                    <a:pt x="1637435" y="2248490"/>
                    <a:pt x="1650302" y="2270774"/>
                  </a:cubicBezTo>
                  <a:cubicBezTo>
                    <a:pt x="1681546" y="2324878"/>
                    <a:pt x="1707682" y="2361776"/>
                    <a:pt x="1728719" y="2381460"/>
                  </a:cubicBezTo>
                  <a:cubicBezTo>
                    <a:pt x="1749756" y="2401144"/>
                    <a:pt x="1798221" y="2435762"/>
                    <a:pt x="1874114" y="2485314"/>
                  </a:cubicBezTo>
                  <a:cubicBezTo>
                    <a:pt x="1899658" y="2494700"/>
                    <a:pt x="1925202" y="2504078"/>
                    <a:pt x="1950745" y="2513464"/>
                  </a:cubicBezTo>
                  <a:lnTo>
                    <a:pt x="1742019" y="2513464"/>
                  </a:lnTo>
                  <a:cubicBezTo>
                    <a:pt x="1697468" y="2479280"/>
                    <a:pt x="1659369" y="2443043"/>
                    <a:pt x="1627722" y="2404762"/>
                  </a:cubicBezTo>
                  <a:cubicBezTo>
                    <a:pt x="1614164" y="2385002"/>
                    <a:pt x="1594290" y="2356160"/>
                    <a:pt x="1568093" y="2318236"/>
                  </a:cubicBezTo>
                  <a:lnTo>
                    <a:pt x="1387730" y="1827154"/>
                  </a:lnTo>
                  <a:cubicBezTo>
                    <a:pt x="1386810" y="1825558"/>
                    <a:pt x="1385890" y="1823970"/>
                    <a:pt x="1384971" y="1822374"/>
                  </a:cubicBezTo>
                  <a:cubicBezTo>
                    <a:pt x="1362004" y="1782588"/>
                    <a:pt x="1340040" y="1768748"/>
                    <a:pt x="1319086" y="1780847"/>
                  </a:cubicBezTo>
                  <a:cubicBezTo>
                    <a:pt x="1304578" y="1789222"/>
                    <a:pt x="1298582" y="1801170"/>
                    <a:pt x="1301097" y="1816696"/>
                  </a:cubicBezTo>
                  <a:cubicBezTo>
                    <a:pt x="1316654" y="1903200"/>
                    <a:pt x="1332554" y="1988449"/>
                    <a:pt x="1348802" y="2072436"/>
                  </a:cubicBezTo>
                  <a:cubicBezTo>
                    <a:pt x="1368243" y="2184286"/>
                    <a:pt x="1378845" y="2278959"/>
                    <a:pt x="1380601" y="2356456"/>
                  </a:cubicBezTo>
                  <a:cubicBezTo>
                    <a:pt x="1381361" y="2410728"/>
                    <a:pt x="1379309" y="2463069"/>
                    <a:pt x="1374430" y="2513464"/>
                  </a:cubicBezTo>
                  <a:lnTo>
                    <a:pt x="212756" y="2513464"/>
                  </a:lnTo>
                  <a:cubicBezTo>
                    <a:pt x="211182" y="2478208"/>
                    <a:pt x="214045" y="2441546"/>
                    <a:pt x="221345" y="2403485"/>
                  </a:cubicBezTo>
                  <a:cubicBezTo>
                    <a:pt x="241712" y="2297298"/>
                    <a:pt x="292452" y="2195321"/>
                    <a:pt x="373565" y="2097562"/>
                  </a:cubicBezTo>
                  <a:cubicBezTo>
                    <a:pt x="405595" y="2059972"/>
                    <a:pt x="470774" y="2012792"/>
                    <a:pt x="569105" y="1956027"/>
                  </a:cubicBezTo>
                  <a:cubicBezTo>
                    <a:pt x="633583" y="1918795"/>
                    <a:pt x="736331" y="1874327"/>
                    <a:pt x="877344" y="1822624"/>
                  </a:cubicBezTo>
                  <a:cubicBezTo>
                    <a:pt x="1018362" y="1770914"/>
                    <a:pt x="1117884" y="1728308"/>
                    <a:pt x="1175918" y="1694808"/>
                  </a:cubicBezTo>
                  <a:cubicBezTo>
                    <a:pt x="1177529" y="1693873"/>
                    <a:pt x="1176495" y="1690225"/>
                    <a:pt x="1172817" y="1683864"/>
                  </a:cubicBezTo>
                  <a:cubicBezTo>
                    <a:pt x="1159038" y="1659984"/>
                    <a:pt x="1117268" y="1656519"/>
                    <a:pt x="1047523" y="1673444"/>
                  </a:cubicBezTo>
                  <a:cubicBezTo>
                    <a:pt x="967176" y="1694367"/>
                    <a:pt x="888334" y="1719728"/>
                    <a:pt x="810973" y="1749543"/>
                  </a:cubicBezTo>
                  <a:cubicBezTo>
                    <a:pt x="692862" y="1794390"/>
                    <a:pt x="629319" y="1818346"/>
                    <a:pt x="620340" y="1821408"/>
                  </a:cubicBezTo>
                  <a:cubicBezTo>
                    <a:pt x="479905" y="1868536"/>
                    <a:pt x="335013" y="1887468"/>
                    <a:pt x="185663" y="1878203"/>
                  </a:cubicBezTo>
                  <a:cubicBezTo>
                    <a:pt x="115203" y="1873316"/>
                    <a:pt x="53315" y="1861590"/>
                    <a:pt x="0" y="1843023"/>
                  </a:cubicBezTo>
                  <a:lnTo>
                    <a:pt x="0" y="815062"/>
                  </a:lnTo>
                  <a:cubicBezTo>
                    <a:pt x="17381" y="798000"/>
                    <a:pt x="36168" y="783636"/>
                    <a:pt x="56362" y="771978"/>
                  </a:cubicBezTo>
                  <a:cubicBezTo>
                    <a:pt x="124064" y="732885"/>
                    <a:pt x="217164" y="724757"/>
                    <a:pt x="335661" y="747588"/>
                  </a:cubicBezTo>
                  <a:cubicBezTo>
                    <a:pt x="482690" y="775170"/>
                    <a:pt x="607941" y="830171"/>
                    <a:pt x="711415" y="912600"/>
                  </a:cubicBezTo>
                  <a:cubicBezTo>
                    <a:pt x="777412" y="963627"/>
                    <a:pt x="856490" y="1048473"/>
                    <a:pt x="948647" y="1167147"/>
                  </a:cubicBezTo>
                  <a:cubicBezTo>
                    <a:pt x="1050685" y="1299212"/>
                    <a:pt x="1133206" y="1393741"/>
                    <a:pt x="1196202" y="1450734"/>
                  </a:cubicBezTo>
                  <a:cubicBezTo>
                    <a:pt x="1196020" y="1402033"/>
                    <a:pt x="1186573" y="1358682"/>
                    <a:pt x="1165437" y="1322081"/>
                  </a:cubicBezTo>
                  <a:lnTo>
                    <a:pt x="1038639" y="1102456"/>
                  </a:lnTo>
                  <a:cubicBezTo>
                    <a:pt x="952272" y="952850"/>
                    <a:pt x="897750" y="770009"/>
                    <a:pt x="877504" y="552527"/>
                  </a:cubicBezTo>
                  <a:cubicBezTo>
                    <a:pt x="854301" y="296429"/>
                    <a:pt x="906376" y="131619"/>
                    <a:pt x="1033722" y="58096"/>
                  </a:cubicBezTo>
                  <a:cubicBezTo>
                    <a:pt x="1074017" y="34829"/>
                    <a:pt x="1127893" y="16458"/>
                    <a:pt x="1195336" y="4995"/>
                  </a:cubicBezTo>
                  <a:cubicBezTo>
                    <a:pt x="1227332" y="-4882"/>
                    <a:pt x="1267946" y="0"/>
                    <a:pt x="1317179" y="18577"/>
                  </a:cubicBezTo>
                  <a:cubicBezTo>
                    <a:pt x="1397693" y="46359"/>
                    <a:pt x="1487890" y="68557"/>
                    <a:pt x="1587746" y="85171"/>
                  </a:cubicBezTo>
                  <a:cubicBezTo>
                    <a:pt x="1711079" y="105210"/>
                    <a:pt x="1781607" y="117542"/>
                    <a:pt x="1799323" y="122168"/>
                  </a:cubicBezTo>
                  <a:cubicBezTo>
                    <a:pt x="1824631" y="128777"/>
                    <a:pt x="1854818" y="148484"/>
                    <a:pt x="1889877" y="181291"/>
                  </a:cubicBezTo>
                  <a:cubicBezTo>
                    <a:pt x="1924936" y="214098"/>
                    <a:pt x="1951194" y="245621"/>
                    <a:pt x="1968651" y="275859"/>
                  </a:cubicBezTo>
                  <a:cubicBezTo>
                    <a:pt x="2040326" y="399996"/>
                    <a:pt x="2018150" y="579371"/>
                    <a:pt x="1902143" y="813990"/>
                  </a:cubicBezTo>
                  <a:cubicBezTo>
                    <a:pt x="1804810" y="1010230"/>
                    <a:pt x="1704786" y="1149682"/>
                    <a:pt x="1602050" y="1232332"/>
                  </a:cubicBezTo>
                  <a:cubicBezTo>
                    <a:pt x="1584076" y="1253316"/>
                    <a:pt x="1554474" y="1282082"/>
                    <a:pt x="1513244" y="1318554"/>
                  </a:cubicBezTo>
                  <a:cubicBezTo>
                    <a:pt x="1480533" y="1343870"/>
                    <a:pt x="1447253" y="1369984"/>
                    <a:pt x="1413395" y="1396956"/>
                  </a:cubicBezTo>
                  <a:cubicBezTo>
                    <a:pt x="1379529" y="1423936"/>
                    <a:pt x="1357406" y="1456335"/>
                    <a:pt x="1347009" y="1494168"/>
                  </a:cubicBezTo>
                  <a:cubicBezTo>
                    <a:pt x="1379696" y="1483786"/>
                    <a:pt x="1405719" y="1473009"/>
                    <a:pt x="1425061" y="1461837"/>
                  </a:cubicBezTo>
                  <a:cubicBezTo>
                    <a:pt x="1415386" y="1467423"/>
                    <a:pt x="1459268" y="1433603"/>
                    <a:pt x="1556693" y="1360377"/>
                  </a:cubicBezTo>
                  <a:cubicBezTo>
                    <a:pt x="1635003" y="1302435"/>
                    <a:pt x="1712455" y="1240206"/>
                    <a:pt x="1791799" y="1178486"/>
                  </a:cubicBezTo>
                  <a:cubicBezTo>
                    <a:pt x="1871150" y="1116759"/>
                    <a:pt x="1943062" y="1067276"/>
                    <a:pt x="2007540" y="1030051"/>
                  </a:cubicBezTo>
                  <a:cubicBezTo>
                    <a:pt x="2136497" y="955601"/>
                    <a:pt x="2271055" y="922480"/>
                    <a:pt x="2411199" y="930688"/>
                  </a:cubicBezTo>
                  <a:cubicBezTo>
                    <a:pt x="2562158" y="939018"/>
                    <a:pt x="2667501" y="994908"/>
                    <a:pt x="2727230" y="1098352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</p:grp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-36511" y="151013"/>
            <a:ext cx="9180512" cy="113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None/>
              <a:defRPr/>
            </a:pPr>
            <a:r>
              <a:rPr lang="fa-IR" altLang="en-US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معیارهای مکان یابی مراکز کار</a:t>
            </a:r>
            <a:endParaRPr lang="fa-IR" altLang="en-US" b="1" kern="0" dirty="0">
              <a:solidFill>
                <a:srgbClr val="17432A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179510" y="946439"/>
            <a:ext cx="6677567" cy="1837217"/>
          </a:xfrm>
          <a:custGeom>
            <a:avLst/>
            <a:gdLst>
              <a:gd name="rtl" fmla="*/ 251507 w 3869836"/>
              <a:gd name="rtr" fmla="*/ 3681858 w 3869836"/>
            </a:gdLst>
            <a:ahLst/>
            <a:cxnLst/>
            <a:rect l="rtl" t="t" r="rtr" b="b"/>
            <a:pathLst>
              <a:path w="3869836" h="650698">
                <a:moveTo>
                  <a:pt x="0" y="0"/>
                </a:moveTo>
                <a:lnTo>
                  <a:pt x="3544032" y="0"/>
                </a:lnTo>
                <a:lnTo>
                  <a:pt x="3869836" y="325349"/>
                </a:lnTo>
                <a:lnTo>
                  <a:pt x="3544032" y="650698"/>
                </a:lnTo>
                <a:lnTo>
                  <a:pt x="0" y="65069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7600" cap="flat">
            <a:solidFill>
              <a:srgbClr val="FFC000"/>
            </a:solidFill>
            <a:bevel/>
          </a:ln>
        </p:spPr>
        <p:txBody>
          <a:bodyPr wrap="square" lIns="0" tIns="0" rIns="0" bIns="0" rtlCol="0" anchor="ctr"/>
          <a:lstStyle/>
          <a:p>
            <a:pPr algn="ctr" rtl="1">
              <a:lnSpc>
                <a:spcPct val="100000"/>
              </a:lnSpc>
            </a:pPr>
            <a:endParaRPr b="1" dirty="0">
              <a:solidFill>
                <a:srgbClr val="C00000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179512" y="2943165"/>
            <a:ext cx="6677565" cy="1207724"/>
          </a:xfrm>
          <a:custGeom>
            <a:avLst/>
            <a:gdLst>
              <a:gd name="rtl" fmla="*/ 251514 w 3869836"/>
              <a:gd name="rtr" fmla="*/ 3681866 w 3869836"/>
            </a:gdLst>
            <a:ahLst/>
            <a:cxnLst/>
            <a:rect l="rtl" t="t" r="rtr" b="b"/>
            <a:pathLst>
              <a:path w="3869836" h="650698">
                <a:moveTo>
                  <a:pt x="0" y="0"/>
                </a:moveTo>
                <a:lnTo>
                  <a:pt x="3544032" y="0"/>
                </a:lnTo>
                <a:lnTo>
                  <a:pt x="3869836" y="325349"/>
                </a:lnTo>
                <a:lnTo>
                  <a:pt x="3544032" y="650698"/>
                </a:lnTo>
                <a:lnTo>
                  <a:pt x="0" y="650698"/>
                </a:lnTo>
                <a:lnTo>
                  <a:pt x="0" y="0"/>
                </a:lnTo>
                <a:close/>
              </a:path>
            </a:pathLst>
          </a:custGeom>
          <a:solidFill>
            <a:srgbClr val="29BCAC"/>
          </a:solidFill>
          <a:ln w="7600" cap="flat">
            <a:solidFill>
              <a:srgbClr val="29BCAC"/>
            </a:solidFill>
            <a:bevel/>
          </a:ln>
        </p:spPr>
        <p:txBody>
          <a:bodyPr wrap="square" lIns="0" tIns="0" rIns="0" bIns="0" rtlCol="0" anchor="ctr"/>
          <a:lstStyle/>
          <a:p>
            <a:pPr algn="ctr"/>
            <a:endParaRPr sz="2000" b="1" dirty="0">
              <a:solidFill>
                <a:srgbClr val="FFFFFF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179509" y="4293095"/>
            <a:ext cx="6677568" cy="1816283"/>
          </a:xfrm>
          <a:custGeom>
            <a:avLst/>
            <a:gdLst>
              <a:gd name="rtl" fmla="*/ 251514 w 3869836"/>
              <a:gd name="rtr" fmla="*/ 3681866 w 3869836"/>
            </a:gdLst>
            <a:ahLst/>
            <a:cxnLst/>
            <a:rect l="rtl" t="t" r="rtr" b="b"/>
            <a:pathLst>
              <a:path w="3869836" h="650698">
                <a:moveTo>
                  <a:pt x="0" y="0"/>
                </a:moveTo>
                <a:lnTo>
                  <a:pt x="3544032" y="0"/>
                </a:lnTo>
                <a:lnTo>
                  <a:pt x="3869836" y="325349"/>
                </a:lnTo>
                <a:lnTo>
                  <a:pt x="3544032" y="650698"/>
                </a:lnTo>
                <a:lnTo>
                  <a:pt x="0" y="650698"/>
                </a:lnTo>
                <a:lnTo>
                  <a:pt x="0" y="0"/>
                </a:lnTo>
                <a:close/>
              </a:path>
            </a:pathLst>
          </a:custGeom>
          <a:solidFill>
            <a:srgbClr val="F86C79"/>
          </a:solidFill>
          <a:ln w="7600" cap="flat">
            <a:solidFill>
              <a:srgbClr val="F86C79"/>
            </a:solidFill>
            <a:bevel/>
          </a:ln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lang="fa-IR" b="1" dirty="0" smtClean="0">
              <a:solidFill>
                <a:srgbClr val="7A4000"/>
              </a:solidFill>
              <a:latin typeface="Arial"/>
              <a:cs typeface="B Bardiya" panose="00000400000000000000" pitchFamily="2" charset="-78"/>
            </a:endParaRPr>
          </a:p>
        </p:txBody>
      </p:sp>
      <p:sp>
        <p:nvSpPr>
          <p:cNvPr id="2" name="Pentagon 1"/>
          <p:cNvSpPr/>
          <p:nvPr/>
        </p:nvSpPr>
        <p:spPr bwMode="auto">
          <a:xfrm flipH="1">
            <a:off x="6879800" y="1440462"/>
            <a:ext cx="2013263" cy="4198079"/>
          </a:xfrm>
          <a:prstGeom prst="homePlate">
            <a:avLst/>
          </a:prstGeom>
          <a:solidFill>
            <a:srgbClr val="29BCAC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 rot="5400000">
            <a:off x="5787391" y="2578443"/>
            <a:ext cx="4198079" cy="185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1800" b="1" kern="0" dirty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اهمیت مراكز كار و فعالیت بخصوص در </a:t>
            </a:r>
            <a:r>
              <a:rPr lang="fa-IR" altLang="en-US" sz="1800" b="1" kern="0" dirty="0" smtClean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نواحي شهري بزرگ كاملاً روشن است</a:t>
            </a:r>
            <a:r>
              <a:rPr lang="fa-IR" altLang="en-US" sz="1800" b="1" kern="0" dirty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؛ مهمترين اصول و معیارهاي </a:t>
            </a:r>
            <a:r>
              <a:rPr lang="fa-IR" altLang="en-US" sz="1800" b="1" kern="0" dirty="0" smtClean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 یابي </a:t>
            </a:r>
            <a:r>
              <a:rPr lang="fa-IR" altLang="en-US" sz="1800" b="1" kern="0" dirty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مراكز كار عبارتند </a:t>
            </a:r>
            <a:r>
              <a:rPr lang="fa-IR" altLang="en-US" sz="1800" b="1" kern="0" dirty="0" smtClean="0">
                <a:solidFill>
                  <a:srgbClr val="FFEFE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از: </a:t>
            </a: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179509" y="946440"/>
            <a:ext cx="6192691" cy="215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 فاصله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بین اماكن كار و سكونت بايد به حداقل برسد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مراكز كار بايد نزديك راهها و سیستم حمل و نقل باشد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تا دسترسي آنها به ساير مراكز كار و فعالیت شهري به سهولت انجا  گیرد 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مراكز تولید صنعتي بايد به سیستم هاي تأسیساتي (آب، فاضلاب و گاز و...) دسترسي داشته و نزديك خطوط ارتباطي (جاده،راه آهن و بندرگاه) باشد. </a:t>
            </a: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187430" y="2915035"/>
            <a:ext cx="6192691" cy="137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موقعیت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مكاني مراكز كار از لحاظ طبیعي و شرايط محیطي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بايد مناسب باشد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از خطرهاي ناشي از سوانح طبیعي در امان باشد. </a:t>
            </a:r>
            <a:endParaRPr lang="fa-IR" altLang="en-US" sz="14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اندازه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زمین محل كار بايد با حجم عملیات آن متناسب بوده،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براي توسعه احتمالي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آينده .</a:t>
            </a:r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16895" y="4293096"/>
            <a:ext cx="6192691" cy="150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محل هاي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كار خصوصي و دولتي بايد با نظا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 مراكز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شهري (اشتغال)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هماهنگ گردد و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 حسب مراتب در سطح شهر توزيع شود. 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استفاده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از زمین از لحاظ اقتصادي (هزينه تسطیح،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نوع خاک و شیب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)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مقرون به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صرفه باشد. 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*  بخش هاي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صنعتي سنگین و آلوده بايد از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بخش هاي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سكونتي جدا باشدند و 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با ايجاد </a:t>
            </a:r>
            <a:r>
              <a:rPr lang="fa-IR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فضاي سبز از يكديگر جدا شوند</a:t>
            </a: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4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212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135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4000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                   مقدمه</a:t>
            </a:r>
            <a:endParaRPr lang="fa-IR" altLang="en-US" sz="4000" b="1" kern="0" dirty="0">
              <a:solidFill>
                <a:srgbClr val="3E868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3923928" cy="6858000"/>
          </a:xfrm>
          <a:prstGeom prst="rect">
            <a:avLst/>
          </a:prstGeom>
          <a:solidFill>
            <a:srgbClr val="54B8B8"/>
          </a:solidFill>
          <a:ln w="9525" cap="flat" cmpd="sng" algn="ctr">
            <a:solidFill>
              <a:srgbClr val="54B8B8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135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33106"/>
            <a:ext cx="3444305" cy="2820230"/>
          </a:xfrm>
          <a:prstGeom prst="rect">
            <a:avLst/>
          </a:prstGeom>
          <a:ln w="38100" cap="sq">
            <a:solidFill>
              <a:srgbClr val="3A5D6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0" y="443348"/>
            <a:ext cx="3448337" cy="2769628"/>
          </a:xfrm>
          <a:prstGeom prst="rect">
            <a:avLst/>
          </a:prstGeom>
          <a:ln w="38100" cap="sq">
            <a:solidFill>
              <a:srgbClr val="3A5D6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71504" y="908199"/>
            <a:ext cx="5061942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نظريات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مكانيابي ابتدايي با توجه به غالب بودن اقتصاد بر پايه كشاورزي، بر اساس كسب بهینه سود در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فعالیت</a:t>
            </a:r>
            <a:r>
              <a:rPr lang="en-US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هاي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كشاورزي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پايه ريزي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شده بودند. اما به موازات پررنگ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شدن نقش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صنعت و گسترش تولید صنعتي، تغییر رويكردي در نظريات مكانيابي بوجود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آمد، به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نحوي كه بتوان با صرف كمترين میزان هزينه بیشترين سود را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دست آورد.</a:t>
            </a:r>
            <a:endParaRPr lang="en-US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كم بودن تعداد و سادگي سكونتگاههاي انساني قبل از انقلاب صنعتي باعث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شده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بود تا تشخیص نیاز و تجزيه و تحلیل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مسائل اين سكونتگاهها به</a:t>
            </a:r>
            <a:r>
              <a:rPr lang="en-US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راحتي قابل انجام باشد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اما بعداز انقلاب صنعتي با پیشرفت دانش و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فن آوري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معماري و گسترش حجم و تعدد انواع كاربريها و ايجاد كاربريهاي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جديد مسائل جديدي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ساختار شهرها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بوجود آمد كه باعث خارج شدن شهرها از حالت ارگانیك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اولیه شان شد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تفكر شهر به عنوان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ماشیني براي زندگي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مفهوم 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اولیه شهر را تغییر داد.</a:t>
            </a: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536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79512" y="3505293"/>
            <a:ext cx="8964488" cy="3352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351912" y="-27384"/>
            <a:ext cx="792088" cy="6885384"/>
          </a:xfrm>
          <a:prstGeom prst="rect">
            <a:avLst/>
          </a:prstGeom>
          <a:solidFill>
            <a:srgbClr val="54B8B8"/>
          </a:solidFill>
          <a:ln>
            <a:solidFill>
              <a:srgbClr val="4BC1B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Rectangle 81"/>
          <p:cNvSpPr/>
          <p:nvPr/>
        </p:nvSpPr>
        <p:spPr>
          <a:xfrm>
            <a:off x="0" y="0"/>
            <a:ext cx="808570" cy="6858000"/>
          </a:xfrm>
          <a:prstGeom prst="rect">
            <a:avLst/>
          </a:prstGeom>
          <a:solidFill>
            <a:srgbClr val="54B8B8"/>
          </a:solidFill>
          <a:ln>
            <a:solidFill>
              <a:srgbClr val="4BC1B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127"/>
          <p:cNvGrpSpPr/>
          <p:nvPr/>
        </p:nvGrpSpPr>
        <p:grpSpPr>
          <a:xfrm>
            <a:off x="1187625" y="116632"/>
            <a:ext cx="7488832" cy="6741368"/>
            <a:chOff x="573594" y="1795280"/>
            <a:chExt cx="7893910" cy="4529351"/>
          </a:xfrm>
        </p:grpSpPr>
        <p:sp>
          <p:nvSpPr>
            <p:cNvPr id="86" name="Freeform 85"/>
            <p:cNvSpPr/>
            <p:nvPr/>
          </p:nvSpPr>
          <p:spPr>
            <a:xfrm rot="2700000" flipH="1">
              <a:off x="1126721" y="1716534"/>
              <a:ext cx="987248" cy="1655888"/>
            </a:xfrm>
            <a:custGeom>
              <a:avLst/>
              <a:gdLst/>
              <a:ahLst/>
              <a:cxnLst/>
              <a:rect l="0" t="0" r="0" b="0"/>
              <a:pathLst>
                <a:path w="987248" h="1655888">
                  <a:moveTo>
                    <a:pt x="84985" y="7479"/>
                  </a:moveTo>
                  <a:cubicBezTo>
                    <a:pt x="84985" y="7479"/>
                    <a:pt x="435882" y="-73068"/>
                    <a:pt x="726964" y="294500"/>
                  </a:cubicBezTo>
                  <a:cubicBezTo>
                    <a:pt x="1018043" y="661763"/>
                    <a:pt x="1057099" y="1056446"/>
                    <a:pt x="883492" y="1259806"/>
                  </a:cubicBezTo>
                  <a:cubicBezTo>
                    <a:pt x="761976" y="1402154"/>
                    <a:pt x="623543" y="1313956"/>
                    <a:pt x="557192" y="1255307"/>
                  </a:cubicBezTo>
                  <a:cubicBezTo>
                    <a:pt x="539096" y="1239317"/>
                    <a:pt x="449154" y="1518936"/>
                    <a:pt x="442765" y="1628528"/>
                  </a:cubicBezTo>
                  <a:cubicBezTo>
                    <a:pt x="439113" y="1691144"/>
                    <a:pt x="399986" y="1626681"/>
                    <a:pt x="399986" y="1626681"/>
                  </a:cubicBezTo>
                  <a:cubicBezTo>
                    <a:pt x="399986" y="1626681"/>
                    <a:pt x="562408" y="1211182"/>
                    <a:pt x="515617" y="1248976"/>
                  </a:cubicBezTo>
                  <a:cubicBezTo>
                    <a:pt x="464924" y="1289918"/>
                    <a:pt x="321941" y="1376010"/>
                    <a:pt x="203967" y="1324285"/>
                  </a:cubicBezTo>
                  <a:cubicBezTo>
                    <a:pt x="-22905" y="1224824"/>
                    <a:pt x="-90079" y="879464"/>
                    <a:pt x="155814" y="526105"/>
                  </a:cubicBezTo>
                  <a:cubicBezTo>
                    <a:pt x="401708" y="172746"/>
                    <a:pt x="313616" y="127178"/>
                    <a:pt x="84985" y="7479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7" name="Freeform 86"/>
            <p:cNvSpPr/>
            <p:nvPr/>
          </p:nvSpPr>
          <p:spPr>
            <a:xfrm rot="1860000">
              <a:off x="5321177" y="5397240"/>
              <a:ext cx="541904" cy="908922"/>
            </a:xfrm>
            <a:custGeom>
              <a:avLst/>
              <a:gdLst/>
              <a:ahLst/>
              <a:cxnLst/>
              <a:rect l="0" t="0" r="0" b="0"/>
              <a:pathLst>
                <a:path w="541904" h="908922">
                  <a:moveTo>
                    <a:pt x="46649" y="4105"/>
                  </a:moveTo>
                  <a:cubicBezTo>
                    <a:pt x="46649" y="4105"/>
                    <a:pt x="239257" y="-40108"/>
                    <a:pt x="399033" y="161652"/>
                  </a:cubicBezTo>
                  <a:cubicBezTo>
                    <a:pt x="558805" y="363244"/>
                    <a:pt x="580243" y="579886"/>
                    <a:pt x="484952" y="691512"/>
                  </a:cubicBezTo>
                  <a:cubicBezTo>
                    <a:pt x="418249" y="769652"/>
                    <a:pt x="342264" y="721234"/>
                    <a:pt x="305845" y="689044"/>
                  </a:cubicBezTo>
                  <a:cubicBezTo>
                    <a:pt x="295911" y="680266"/>
                    <a:pt x="246542" y="833750"/>
                    <a:pt x="243034" y="893904"/>
                  </a:cubicBezTo>
                  <a:cubicBezTo>
                    <a:pt x="241030" y="928272"/>
                    <a:pt x="219553" y="892894"/>
                    <a:pt x="219553" y="892894"/>
                  </a:cubicBezTo>
                  <a:cubicBezTo>
                    <a:pt x="219553" y="892894"/>
                    <a:pt x="308707" y="664824"/>
                    <a:pt x="283023" y="685569"/>
                  </a:cubicBezTo>
                  <a:cubicBezTo>
                    <a:pt x="255198" y="708042"/>
                    <a:pt x="176714" y="755296"/>
                    <a:pt x="111959" y="726905"/>
                  </a:cubicBezTo>
                  <a:cubicBezTo>
                    <a:pt x="-12573" y="672309"/>
                    <a:pt x="-49445" y="482742"/>
                    <a:pt x="85527" y="288782"/>
                  </a:cubicBezTo>
                  <a:cubicBezTo>
                    <a:pt x="220498" y="94821"/>
                    <a:pt x="172145" y="69808"/>
                    <a:pt x="46649" y="4105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8" name="Freeform 87"/>
            <p:cNvSpPr/>
            <p:nvPr/>
          </p:nvSpPr>
          <p:spPr>
            <a:xfrm rot="2100000">
              <a:off x="6998409" y="3892707"/>
              <a:ext cx="1469095" cy="2431924"/>
            </a:xfrm>
            <a:custGeom>
              <a:avLst/>
              <a:gdLst/>
              <a:ahLst/>
              <a:cxnLst/>
              <a:rect l="0" t="0" r="0" b="0"/>
              <a:pathLst>
                <a:path w="1469095" h="2431924">
                  <a:moveTo>
                    <a:pt x="126465" y="11130"/>
                  </a:moveTo>
                  <a:cubicBezTo>
                    <a:pt x="126465" y="11130"/>
                    <a:pt x="648623" y="-108731"/>
                    <a:pt x="1081776" y="438236"/>
                  </a:cubicBezTo>
                  <a:cubicBezTo>
                    <a:pt x="1514916" y="984747"/>
                    <a:pt x="1573033" y="1572060"/>
                    <a:pt x="1314701" y="1874677"/>
                  </a:cubicBezTo>
                  <a:cubicBezTo>
                    <a:pt x="1133867" y="2086504"/>
                    <a:pt x="927876" y="1955252"/>
                    <a:pt x="829137" y="1867989"/>
                  </a:cubicBezTo>
                  <a:cubicBezTo>
                    <a:pt x="802210" y="1844186"/>
                    <a:pt x="875436" y="2417537"/>
                    <a:pt x="819531" y="2428975"/>
                  </a:cubicBezTo>
                  <a:cubicBezTo>
                    <a:pt x="763633" y="2440413"/>
                    <a:pt x="741952" y="2414892"/>
                    <a:pt x="741952" y="2414892"/>
                  </a:cubicBezTo>
                  <a:cubicBezTo>
                    <a:pt x="741952" y="2414892"/>
                    <a:pt x="836904" y="1802325"/>
                    <a:pt x="767273" y="1858565"/>
                  </a:cubicBezTo>
                  <a:cubicBezTo>
                    <a:pt x="691839" y="1919486"/>
                    <a:pt x="479070" y="2047592"/>
                    <a:pt x="303517" y="1970627"/>
                  </a:cubicBezTo>
                  <a:cubicBezTo>
                    <a:pt x="-34084" y="1822617"/>
                    <a:pt x="-134044" y="1308705"/>
                    <a:pt x="231862" y="782884"/>
                  </a:cubicBezTo>
                  <a:cubicBezTo>
                    <a:pt x="597768" y="257057"/>
                    <a:pt x="466683" y="189249"/>
                    <a:pt x="126465" y="1113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89" name="Freeform 88"/>
            <p:cNvSpPr/>
            <p:nvPr/>
          </p:nvSpPr>
          <p:spPr>
            <a:xfrm rot="-4500000" flipH="1">
              <a:off x="1430324" y="4074803"/>
              <a:ext cx="403891" cy="677439"/>
            </a:xfrm>
            <a:custGeom>
              <a:avLst/>
              <a:gdLst/>
              <a:ahLst/>
              <a:cxnLst/>
              <a:rect l="0" t="0" r="0" b="0"/>
              <a:pathLst>
                <a:path w="403891" h="677439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183753" y="621410"/>
                    <a:pt x="181138" y="666245"/>
                  </a:cubicBezTo>
                  <a:cubicBezTo>
                    <a:pt x="179645" y="691865"/>
                    <a:pt x="163638" y="665489"/>
                    <a:pt x="163638" y="665489"/>
                  </a:cubicBezTo>
                  <a:cubicBezTo>
                    <a:pt x="163638" y="665489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0" name="Freeform 89"/>
            <p:cNvSpPr/>
            <p:nvPr/>
          </p:nvSpPr>
          <p:spPr>
            <a:xfrm rot="-3600000" flipH="1">
              <a:off x="757103" y="5286340"/>
              <a:ext cx="541904" cy="908922"/>
            </a:xfrm>
            <a:custGeom>
              <a:avLst/>
              <a:gdLst/>
              <a:ahLst/>
              <a:cxnLst/>
              <a:rect l="0" t="0" r="0" b="0"/>
              <a:pathLst>
                <a:path w="541904" h="908922">
                  <a:moveTo>
                    <a:pt x="46649" y="4105"/>
                  </a:moveTo>
                  <a:cubicBezTo>
                    <a:pt x="46649" y="4105"/>
                    <a:pt x="239257" y="-40108"/>
                    <a:pt x="399033" y="161652"/>
                  </a:cubicBezTo>
                  <a:cubicBezTo>
                    <a:pt x="558805" y="363244"/>
                    <a:pt x="580243" y="579886"/>
                    <a:pt x="484952" y="691512"/>
                  </a:cubicBezTo>
                  <a:cubicBezTo>
                    <a:pt x="418249" y="769652"/>
                    <a:pt x="342264" y="721234"/>
                    <a:pt x="305845" y="689044"/>
                  </a:cubicBezTo>
                  <a:cubicBezTo>
                    <a:pt x="295911" y="680266"/>
                    <a:pt x="246542" y="833750"/>
                    <a:pt x="243034" y="893904"/>
                  </a:cubicBezTo>
                  <a:cubicBezTo>
                    <a:pt x="241030" y="928272"/>
                    <a:pt x="219553" y="892894"/>
                    <a:pt x="219553" y="892894"/>
                  </a:cubicBezTo>
                  <a:cubicBezTo>
                    <a:pt x="219553" y="892894"/>
                    <a:pt x="308707" y="664824"/>
                    <a:pt x="283023" y="685569"/>
                  </a:cubicBezTo>
                  <a:cubicBezTo>
                    <a:pt x="255198" y="708042"/>
                    <a:pt x="176714" y="755296"/>
                    <a:pt x="111959" y="726905"/>
                  </a:cubicBezTo>
                  <a:cubicBezTo>
                    <a:pt x="-12573" y="672309"/>
                    <a:pt x="-49445" y="482742"/>
                    <a:pt x="85527" y="288782"/>
                  </a:cubicBezTo>
                  <a:cubicBezTo>
                    <a:pt x="220498" y="94821"/>
                    <a:pt x="172145" y="69808"/>
                    <a:pt x="46649" y="4105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1" name="Freeform 90"/>
            <p:cNvSpPr/>
            <p:nvPr/>
          </p:nvSpPr>
          <p:spPr>
            <a:xfrm rot="4500000">
              <a:off x="5653318" y="3248581"/>
              <a:ext cx="403891" cy="668600"/>
            </a:xfrm>
            <a:custGeom>
              <a:avLst/>
              <a:gdLst/>
              <a:ahLst/>
              <a:cxnLst/>
              <a:rect l="0" t="0" r="0" b="0"/>
              <a:pathLst>
                <a:path w="403891" h="668600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240679" y="664644"/>
                    <a:pt x="225311" y="667789"/>
                  </a:cubicBezTo>
                  <a:cubicBezTo>
                    <a:pt x="209942" y="670934"/>
                    <a:pt x="203981" y="663916"/>
                    <a:pt x="203981" y="663916"/>
                  </a:cubicBezTo>
                  <a:cubicBezTo>
                    <a:pt x="203981" y="663916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2" name="Freeform 91"/>
            <p:cNvSpPr/>
            <p:nvPr/>
          </p:nvSpPr>
          <p:spPr>
            <a:xfrm rot="4500000">
              <a:off x="7122626" y="3612465"/>
              <a:ext cx="403891" cy="677439"/>
            </a:xfrm>
            <a:custGeom>
              <a:avLst/>
              <a:gdLst/>
              <a:ahLst/>
              <a:cxnLst/>
              <a:rect l="0" t="0" r="0" b="0"/>
              <a:pathLst>
                <a:path w="403891" h="677439">
                  <a:moveTo>
                    <a:pt x="34768" y="3060"/>
                  </a:moveTo>
                  <a:cubicBezTo>
                    <a:pt x="34768" y="3060"/>
                    <a:pt x="178323" y="-29893"/>
                    <a:pt x="297407" y="120482"/>
                  </a:cubicBezTo>
                  <a:cubicBezTo>
                    <a:pt x="416491" y="270733"/>
                    <a:pt x="432466" y="432201"/>
                    <a:pt x="361445" y="515398"/>
                  </a:cubicBezTo>
                  <a:cubicBezTo>
                    <a:pt x="311729" y="573635"/>
                    <a:pt x="255096" y="537550"/>
                    <a:pt x="227952" y="513559"/>
                  </a:cubicBezTo>
                  <a:cubicBezTo>
                    <a:pt x="220549" y="507016"/>
                    <a:pt x="183753" y="621410"/>
                    <a:pt x="181138" y="666245"/>
                  </a:cubicBezTo>
                  <a:cubicBezTo>
                    <a:pt x="179645" y="691865"/>
                    <a:pt x="163638" y="665489"/>
                    <a:pt x="163638" y="665489"/>
                  </a:cubicBezTo>
                  <a:cubicBezTo>
                    <a:pt x="163638" y="665489"/>
                    <a:pt x="230085" y="495507"/>
                    <a:pt x="210943" y="510968"/>
                  </a:cubicBezTo>
                  <a:cubicBezTo>
                    <a:pt x="190204" y="527717"/>
                    <a:pt x="131709" y="562937"/>
                    <a:pt x="83445" y="541777"/>
                  </a:cubicBezTo>
                  <a:cubicBezTo>
                    <a:pt x="-9371" y="501085"/>
                    <a:pt x="-36852" y="359798"/>
                    <a:pt x="63745" y="215235"/>
                  </a:cubicBezTo>
                  <a:cubicBezTo>
                    <a:pt x="164342" y="70672"/>
                    <a:pt x="128303" y="52030"/>
                    <a:pt x="34768" y="3060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  <p:sp>
          <p:nvSpPr>
            <p:cNvPr id="93" name="Freeform 92"/>
            <p:cNvSpPr/>
            <p:nvPr/>
          </p:nvSpPr>
          <p:spPr>
            <a:xfrm rot="2100000">
              <a:off x="7475411" y="1795280"/>
              <a:ext cx="674055" cy="1115824"/>
            </a:xfrm>
            <a:custGeom>
              <a:avLst/>
              <a:gdLst/>
              <a:ahLst/>
              <a:cxnLst/>
              <a:rect l="0" t="0" r="0" b="0"/>
              <a:pathLst>
                <a:path w="674055" h="1115824">
                  <a:moveTo>
                    <a:pt x="58025" y="5107"/>
                  </a:moveTo>
                  <a:cubicBezTo>
                    <a:pt x="58025" y="5107"/>
                    <a:pt x="297603" y="-49888"/>
                    <a:pt x="496343" y="201073"/>
                  </a:cubicBezTo>
                  <a:cubicBezTo>
                    <a:pt x="695079" y="451826"/>
                    <a:pt x="721744" y="721300"/>
                    <a:pt x="603215" y="860145"/>
                  </a:cubicBezTo>
                  <a:cubicBezTo>
                    <a:pt x="520245" y="957342"/>
                    <a:pt x="425730" y="897119"/>
                    <a:pt x="380429" y="857075"/>
                  </a:cubicBezTo>
                  <a:cubicBezTo>
                    <a:pt x="368073" y="846161"/>
                    <a:pt x="401670" y="1109228"/>
                    <a:pt x="376021" y="1114472"/>
                  </a:cubicBezTo>
                  <a:cubicBezTo>
                    <a:pt x="350373" y="1119723"/>
                    <a:pt x="340425" y="1108012"/>
                    <a:pt x="340425" y="1108012"/>
                  </a:cubicBezTo>
                  <a:cubicBezTo>
                    <a:pt x="340425" y="1108012"/>
                    <a:pt x="383990" y="826948"/>
                    <a:pt x="352043" y="852758"/>
                  </a:cubicBezTo>
                  <a:cubicBezTo>
                    <a:pt x="317431" y="880711"/>
                    <a:pt x="219809" y="939482"/>
                    <a:pt x="139261" y="904172"/>
                  </a:cubicBezTo>
                  <a:cubicBezTo>
                    <a:pt x="-15639" y="836258"/>
                    <a:pt x="-61503" y="600467"/>
                    <a:pt x="106384" y="359206"/>
                  </a:cubicBezTo>
                  <a:cubicBezTo>
                    <a:pt x="274270" y="117944"/>
                    <a:pt x="214125" y="86832"/>
                    <a:pt x="58025" y="5107"/>
                  </a:cubicBezTo>
                  <a:close/>
                </a:path>
              </a:pathLst>
            </a:custGeom>
            <a:solidFill>
              <a:srgbClr val="D4CDC7">
                <a:alpha val="29000"/>
              </a:srgbClr>
            </a:solidFill>
            <a:ln w="7600" cap="flat">
              <a:solidFill>
                <a:srgbClr val="D4CDC7">
                  <a:alpha val="8000"/>
                </a:srgbClr>
              </a:solidFill>
              <a:bevel/>
            </a:ln>
          </p:spPr>
        </p:sp>
      </p:grpSp>
      <p:sp>
        <p:nvSpPr>
          <p:cNvPr id="119" name="Freeform 118"/>
          <p:cNvSpPr/>
          <p:nvPr/>
        </p:nvSpPr>
        <p:spPr>
          <a:xfrm rot="17100000" flipH="1">
            <a:off x="517077" y="2702431"/>
            <a:ext cx="597162" cy="642676"/>
          </a:xfrm>
          <a:custGeom>
            <a:avLst/>
            <a:gdLst/>
            <a:ahLst/>
            <a:cxnLst/>
            <a:rect l="0" t="0" r="0" b="0"/>
            <a:pathLst>
              <a:path w="403891" h="677439">
                <a:moveTo>
                  <a:pt x="34768" y="3060"/>
                </a:moveTo>
                <a:cubicBezTo>
                  <a:pt x="34768" y="3060"/>
                  <a:pt x="178323" y="-29893"/>
                  <a:pt x="297407" y="120482"/>
                </a:cubicBezTo>
                <a:cubicBezTo>
                  <a:pt x="416491" y="270733"/>
                  <a:pt x="432466" y="432201"/>
                  <a:pt x="361445" y="515398"/>
                </a:cubicBezTo>
                <a:cubicBezTo>
                  <a:pt x="311729" y="573635"/>
                  <a:pt x="255096" y="537550"/>
                  <a:pt x="227952" y="513559"/>
                </a:cubicBezTo>
                <a:cubicBezTo>
                  <a:pt x="220549" y="507016"/>
                  <a:pt x="183753" y="621410"/>
                  <a:pt x="181138" y="666245"/>
                </a:cubicBezTo>
                <a:cubicBezTo>
                  <a:pt x="179645" y="691865"/>
                  <a:pt x="163638" y="665489"/>
                  <a:pt x="163638" y="665489"/>
                </a:cubicBezTo>
                <a:cubicBezTo>
                  <a:pt x="163638" y="665489"/>
                  <a:pt x="230085" y="495507"/>
                  <a:pt x="210943" y="510968"/>
                </a:cubicBezTo>
                <a:cubicBezTo>
                  <a:pt x="190204" y="527717"/>
                  <a:pt x="131709" y="562937"/>
                  <a:pt x="83445" y="541777"/>
                </a:cubicBezTo>
                <a:cubicBezTo>
                  <a:pt x="-9371" y="501085"/>
                  <a:pt x="-36852" y="359798"/>
                  <a:pt x="63745" y="215235"/>
                </a:cubicBezTo>
                <a:cubicBezTo>
                  <a:pt x="164342" y="70672"/>
                  <a:pt x="128303" y="52030"/>
                  <a:pt x="34768" y="3060"/>
                </a:cubicBezTo>
                <a:close/>
              </a:path>
            </a:pathLst>
          </a:custGeom>
          <a:solidFill>
            <a:srgbClr val="D4CDC7">
              <a:alpha val="29000"/>
            </a:srgbClr>
          </a:solidFill>
          <a:ln w="7600" cap="flat">
            <a:solidFill>
              <a:srgbClr val="D4CDC7">
                <a:alpha val="8000"/>
              </a:srgbClr>
            </a:solidFill>
            <a:bevel/>
          </a:ln>
        </p:spPr>
      </p:sp>
      <p:sp>
        <p:nvSpPr>
          <p:cNvPr id="120" name="Freeform 119"/>
          <p:cNvSpPr/>
          <p:nvPr/>
        </p:nvSpPr>
        <p:spPr>
          <a:xfrm rot="1860000">
            <a:off x="379875" y="200035"/>
            <a:ext cx="514096" cy="1343861"/>
          </a:xfrm>
          <a:custGeom>
            <a:avLst/>
            <a:gdLst/>
            <a:ahLst/>
            <a:cxnLst/>
            <a:rect l="0" t="0" r="0" b="0"/>
            <a:pathLst>
              <a:path w="541904" h="908922">
                <a:moveTo>
                  <a:pt x="46649" y="4105"/>
                </a:moveTo>
                <a:cubicBezTo>
                  <a:pt x="46649" y="4105"/>
                  <a:pt x="239257" y="-40108"/>
                  <a:pt x="399033" y="161652"/>
                </a:cubicBezTo>
                <a:cubicBezTo>
                  <a:pt x="558805" y="363244"/>
                  <a:pt x="580243" y="579886"/>
                  <a:pt x="484952" y="691512"/>
                </a:cubicBezTo>
                <a:cubicBezTo>
                  <a:pt x="418249" y="769652"/>
                  <a:pt x="342264" y="721234"/>
                  <a:pt x="305845" y="689044"/>
                </a:cubicBezTo>
                <a:cubicBezTo>
                  <a:pt x="295911" y="680266"/>
                  <a:pt x="246542" y="833750"/>
                  <a:pt x="243034" y="893904"/>
                </a:cubicBezTo>
                <a:cubicBezTo>
                  <a:pt x="241030" y="928272"/>
                  <a:pt x="219553" y="892894"/>
                  <a:pt x="219553" y="892894"/>
                </a:cubicBezTo>
                <a:cubicBezTo>
                  <a:pt x="219553" y="892894"/>
                  <a:pt x="308707" y="664824"/>
                  <a:pt x="283023" y="685569"/>
                </a:cubicBezTo>
                <a:cubicBezTo>
                  <a:pt x="255198" y="708042"/>
                  <a:pt x="176714" y="755296"/>
                  <a:pt x="111959" y="726905"/>
                </a:cubicBezTo>
                <a:cubicBezTo>
                  <a:pt x="-12573" y="672309"/>
                  <a:pt x="-49445" y="482742"/>
                  <a:pt x="85527" y="288782"/>
                </a:cubicBezTo>
                <a:cubicBezTo>
                  <a:pt x="220498" y="94821"/>
                  <a:pt x="172145" y="69808"/>
                  <a:pt x="46649" y="4105"/>
                </a:cubicBezTo>
                <a:close/>
              </a:path>
            </a:pathLst>
          </a:custGeom>
          <a:solidFill>
            <a:srgbClr val="D4CDC7">
              <a:alpha val="29000"/>
            </a:srgbClr>
          </a:solidFill>
          <a:ln w="7600" cap="flat">
            <a:solidFill>
              <a:srgbClr val="D4CDC7">
                <a:alpha val="8000"/>
              </a:srgbClr>
            </a:solidFill>
            <a:bevel/>
          </a:ln>
        </p:spPr>
      </p:sp>
      <p:sp>
        <p:nvSpPr>
          <p:cNvPr id="121" name="Rectangle 3"/>
          <p:cNvSpPr txBox="1">
            <a:spLocks noChangeArrowheads="1"/>
          </p:cNvSpPr>
          <p:nvPr/>
        </p:nvSpPr>
        <p:spPr bwMode="auto">
          <a:xfrm>
            <a:off x="808570" y="603488"/>
            <a:ext cx="7543342" cy="73728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b="1" kern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29BCAC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منابع</a:t>
            </a:r>
          </a:p>
        </p:txBody>
      </p:sp>
      <p:sp>
        <p:nvSpPr>
          <p:cNvPr id="123" name="Rectangle 3"/>
          <p:cNvSpPr txBox="1">
            <a:spLocks noChangeArrowheads="1"/>
          </p:cNvSpPr>
          <p:nvPr/>
        </p:nvSpPr>
        <p:spPr bwMode="auto">
          <a:xfrm>
            <a:off x="808571" y="2371481"/>
            <a:ext cx="7507846" cy="228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 rtl="1">
              <a:buNone/>
            </a:pPr>
            <a:r>
              <a:rPr lang="fa-IR" sz="1800" b="1" dirty="0" smtClean="0">
                <a:cs typeface="B Bardiya" panose="00000400000000000000" pitchFamily="2" charset="-78"/>
              </a:rPr>
              <a:t>1. ديدگاه هاي </a:t>
            </a:r>
            <a:r>
              <a:rPr lang="fa-IR" sz="1800" b="1" dirty="0">
                <a:cs typeface="B Bardiya" panose="00000400000000000000" pitchFamily="2" charset="-78"/>
              </a:rPr>
              <a:t>نو در جغرافياي شهري ، جلد اول ،دكتر شكوئي ، انتشارات سمت ، چاپ نهم </a:t>
            </a:r>
            <a:r>
              <a:rPr lang="fa-IR" sz="1800" b="1" dirty="0" smtClean="0">
                <a:cs typeface="B Bardiya" panose="00000400000000000000" pitchFamily="2" charset="-78"/>
              </a:rPr>
              <a:t>، 1385.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Bardiya" panose="00000400000000000000" pitchFamily="2" charset="-78"/>
              </a:rPr>
              <a:t>2. مهندسان مشاور </a:t>
            </a:r>
            <a:r>
              <a:rPr lang="en-US" sz="1800" b="1" dirty="0">
                <a:cs typeface="B Bardiya" panose="00000400000000000000" pitchFamily="2" charset="-78"/>
              </a:rPr>
              <a:t>DHV</a:t>
            </a:r>
            <a:r>
              <a:rPr lang="fa-IR" sz="1800" b="1" dirty="0">
                <a:cs typeface="B Bardiya" panose="00000400000000000000" pitchFamily="2" charset="-78"/>
              </a:rPr>
              <a:t> ، صفحه 78 الي 83</a:t>
            </a:r>
            <a:br>
              <a:rPr lang="fa-IR" sz="1800" b="1" dirty="0">
                <a:cs typeface="B Bardiya" panose="00000400000000000000" pitchFamily="2" charset="-78"/>
              </a:rPr>
            </a:br>
            <a:r>
              <a:rPr lang="fa-IR" sz="1800" b="1" dirty="0" smtClean="0">
                <a:cs typeface="B Bardiya" panose="00000400000000000000" pitchFamily="2" charset="-78"/>
              </a:rPr>
              <a:t>3. پاکزاد </a:t>
            </a:r>
            <a:r>
              <a:rPr lang="fa-IR" sz="1800" b="1" dirty="0">
                <a:cs typeface="B Bardiya" panose="00000400000000000000" pitchFamily="2" charset="-78"/>
              </a:rPr>
              <a:t>, جهانشاه : جزوه سیر اندیشه ها در شهرسازی , تهران , دانشگاه شهید بهشتی , 1381</a:t>
            </a:r>
            <a:br>
              <a:rPr lang="fa-IR" sz="1800" b="1" dirty="0">
                <a:cs typeface="B Bardiya" panose="00000400000000000000" pitchFamily="2" charset="-78"/>
              </a:rPr>
            </a:br>
            <a:r>
              <a:rPr lang="fa-IR" sz="1800" b="1" dirty="0" smtClean="0">
                <a:cs typeface="B Bardiya" panose="00000400000000000000" pitchFamily="2" charset="-78"/>
              </a:rPr>
              <a:t>4. مهراز </a:t>
            </a:r>
            <a:r>
              <a:rPr lang="fa-IR" sz="1800" b="1" dirty="0">
                <a:cs typeface="B Bardiya" panose="00000400000000000000" pitchFamily="2" charset="-78"/>
              </a:rPr>
              <a:t>, رحمت ا..., جنبه هایی از توسعه اقتصادی و برنامه ریزی , تهران , انتشارات زوار , مرداد </a:t>
            </a:r>
            <a:r>
              <a:rPr lang="fa-IR" sz="1800" b="1" dirty="0" smtClean="0">
                <a:cs typeface="B Bardiya" panose="00000400000000000000" pitchFamily="2" charset="-78"/>
              </a:rPr>
              <a:t>1353 .</a:t>
            </a:r>
          </a:p>
          <a:p>
            <a:pPr marL="0" indent="0" rtl="1">
              <a:buNone/>
            </a:pPr>
            <a:r>
              <a:rPr lang="en-US" sz="1800" b="1" dirty="0" smtClean="0">
                <a:cs typeface="B Bardiya" panose="00000400000000000000" pitchFamily="2" charset="-78"/>
              </a:rPr>
              <a:t>5. Hansen</a:t>
            </a:r>
            <a:r>
              <a:rPr lang="en-US" sz="1800" b="1" dirty="0">
                <a:cs typeface="B Bardiya" panose="00000400000000000000" pitchFamily="2" charset="-78"/>
              </a:rPr>
              <a:t>, H.S.(2003). A Fuzzy Logic Approach to Urban Land-use Mapping. </a:t>
            </a:r>
            <a:r>
              <a:rPr lang="en-US" sz="1800" b="1" dirty="0" err="1">
                <a:cs typeface="B Bardiya" panose="00000400000000000000" pitchFamily="2" charset="-78"/>
              </a:rPr>
              <a:t>Proc</a:t>
            </a:r>
            <a:r>
              <a:rPr lang="en-US" sz="1800" b="1" dirty="0">
                <a:cs typeface="B Bardiya" panose="00000400000000000000" pitchFamily="2" charset="-78"/>
              </a:rPr>
              <a:t>, scan-GIS 2003. Helsinki, Denmark. </a:t>
            </a:r>
            <a:r>
              <a:rPr lang="fa-IR" sz="1800" b="1" dirty="0">
                <a:cs typeface="B Bardiya" panose="00000400000000000000" pitchFamily="2" charset="-78"/>
              </a:rPr>
              <a:t/>
            </a:r>
            <a:br>
              <a:rPr lang="fa-IR" sz="1800" b="1" dirty="0">
                <a:cs typeface="B Bardiya" panose="00000400000000000000" pitchFamily="2" charset="-78"/>
              </a:rPr>
            </a:br>
            <a:endParaRPr lang="en-US" sz="1800" b="1" dirty="0">
              <a:cs typeface="B Bardi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0505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6512" y="0"/>
            <a:ext cx="9180512" cy="6858000"/>
          </a:xfrm>
          <a:prstGeom prst="rect">
            <a:avLst/>
          </a:prstGeom>
          <a:solidFill>
            <a:srgbClr val="FFEFE1"/>
          </a:solidFill>
          <a:ln>
            <a:solidFill>
              <a:srgbClr val="FFEFE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-36512" y="3505293"/>
            <a:ext cx="9180512" cy="33527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81" name="Rectangle 80"/>
          <p:cNvSpPr/>
          <p:nvPr/>
        </p:nvSpPr>
        <p:spPr>
          <a:xfrm rot="16200000">
            <a:off x="4431922" y="2165430"/>
            <a:ext cx="280156" cy="9144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4369668" y="-4369668"/>
            <a:ext cx="404664" cy="9144000"/>
          </a:xfrm>
          <a:prstGeom prst="rect">
            <a:avLst/>
          </a:prstGeom>
          <a:solidFill>
            <a:srgbClr val="29BCAC"/>
          </a:solidFill>
          <a:ln>
            <a:solidFill>
              <a:srgbClr val="29BCA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0" name="Group118"/>
          <p:cNvGrpSpPr/>
          <p:nvPr/>
        </p:nvGrpSpPr>
        <p:grpSpPr>
          <a:xfrm>
            <a:off x="0" y="436401"/>
            <a:ext cx="9001001" cy="6016935"/>
            <a:chOff x="793700" y="420532"/>
            <a:chExt cx="7703538" cy="6016935"/>
          </a:xfrm>
        </p:grpSpPr>
        <p:sp>
          <p:nvSpPr>
            <p:cNvPr id="21" name="Freeform 20"/>
            <p:cNvSpPr/>
            <p:nvPr/>
          </p:nvSpPr>
          <p:spPr>
            <a:xfrm>
              <a:off x="6049324" y="420532"/>
              <a:ext cx="2447914" cy="1252609"/>
            </a:xfrm>
            <a:custGeom>
              <a:avLst/>
              <a:gdLst>
                <a:gd name="connsiteX0" fmla="*/ 0 w 2447914"/>
                <a:gd name="connsiteY0" fmla="*/ 623599 h 1252609"/>
                <a:gd name="connsiteX1" fmla="*/ 1220659 w 2447914"/>
                <a:gd name="connsiteY1" fmla="*/ 0 h 1252609"/>
                <a:gd name="connsiteX2" fmla="*/ 2447914 w 2447914"/>
                <a:gd name="connsiteY2" fmla="*/ 623599 h 1252609"/>
                <a:gd name="connsiteX3" fmla="*/ 1220659 w 2447914"/>
                <a:gd name="connsiteY3" fmla="*/ 1252609 h 1252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447914" h="1252609">
                  <a:moveTo>
                    <a:pt x="2445239" y="96871"/>
                  </a:moveTo>
                  <a:cubicBezTo>
                    <a:pt x="2435511" y="172101"/>
                    <a:pt x="2431232" y="224632"/>
                    <a:pt x="2432418" y="254472"/>
                  </a:cubicBezTo>
                  <a:cubicBezTo>
                    <a:pt x="2442359" y="443866"/>
                    <a:pt x="2375737" y="564226"/>
                    <a:pt x="2234689" y="615572"/>
                  </a:cubicBezTo>
                  <a:cubicBezTo>
                    <a:pt x="2058012" y="679871"/>
                    <a:pt x="1874646" y="652626"/>
                    <a:pt x="1684570" y="533829"/>
                  </a:cubicBezTo>
                  <a:cubicBezTo>
                    <a:pt x="1667539" y="522505"/>
                    <a:pt x="1602103" y="469060"/>
                    <a:pt x="1488262" y="373498"/>
                  </a:cubicBezTo>
                  <a:cubicBezTo>
                    <a:pt x="1401242" y="298438"/>
                    <a:pt x="1326656" y="253102"/>
                    <a:pt x="1264503" y="237495"/>
                  </a:cubicBezTo>
                  <a:cubicBezTo>
                    <a:pt x="1264503" y="237495"/>
                    <a:pt x="1264754" y="238198"/>
                    <a:pt x="1265271" y="239604"/>
                  </a:cubicBezTo>
                  <a:cubicBezTo>
                    <a:pt x="1265271" y="239604"/>
                    <a:pt x="1269238" y="240548"/>
                    <a:pt x="1270773" y="244769"/>
                  </a:cubicBezTo>
                  <a:cubicBezTo>
                    <a:pt x="1276230" y="247561"/>
                    <a:pt x="1278936" y="250559"/>
                    <a:pt x="1279962" y="253371"/>
                  </a:cubicBezTo>
                  <a:lnTo>
                    <a:pt x="1324498" y="375750"/>
                  </a:lnTo>
                  <a:cubicBezTo>
                    <a:pt x="1326040" y="379971"/>
                    <a:pt x="1327484" y="390597"/>
                    <a:pt x="1329909" y="407236"/>
                  </a:cubicBezTo>
                  <a:cubicBezTo>
                    <a:pt x="1330198" y="424653"/>
                    <a:pt x="1332158" y="436686"/>
                    <a:pt x="1334720" y="443720"/>
                  </a:cubicBezTo>
                  <a:cubicBezTo>
                    <a:pt x="1375410" y="626303"/>
                    <a:pt x="1399335" y="727652"/>
                    <a:pt x="1406509" y="747345"/>
                  </a:cubicBezTo>
                  <a:cubicBezTo>
                    <a:pt x="1423913" y="795173"/>
                    <a:pt x="1439660" y="828468"/>
                    <a:pt x="1453758" y="847233"/>
                  </a:cubicBezTo>
                  <a:cubicBezTo>
                    <a:pt x="1467849" y="866005"/>
                    <a:pt x="1501828" y="900630"/>
                    <a:pt x="1555697" y="951110"/>
                  </a:cubicBezTo>
                  <a:cubicBezTo>
                    <a:pt x="1584349" y="967761"/>
                    <a:pt x="1613001" y="984420"/>
                    <a:pt x="1641653" y="1001072"/>
                  </a:cubicBezTo>
                  <a:cubicBezTo>
                    <a:pt x="1697019" y="1033486"/>
                    <a:pt x="1726234" y="1053922"/>
                    <a:pt x="1729304" y="1062358"/>
                  </a:cubicBezTo>
                  <a:cubicBezTo>
                    <a:pt x="1735452" y="1079238"/>
                    <a:pt x="1730687" y="1090532"/>
                    <a:pt x="1715016" y="1096232"/>
                  </a:cubicBezTo>
                  <a:cubicBezTo>
                    <a:pt x="1685095" y="1107122"/>
                    <a:pt x="1635870" y="1091588"/>
                    <a:pt x="1567356" y="1049621"/>
                  </a:cubicBezTo>
                  <a:cubicBezTo>
                    <a:pt x="1515349" y="1017572"/>
                    <a:pt x="1478785" y="990257"/>
                    <a:pt x="1457657" y="967678"/>
                  </a:cubicBezTo>
                  <a:cubicBezTo>
                    <a:pt x="1421329" y="929928"/>
                    <a:pt x="1391917" y="891244"/>
                    <a:pt x="1369436" y="851641"/>
                  </a:cubicBezTo>
                  <a:cubicBezTo>
                    <a:pt x="1361358" y="833872"/>
                    <a:pt x="1349494" y="807918"/>
                    <a:pt x="1333846" y="773794"/>
                  </a:cubicBezTo>
                  <a:lnTo>
                    <a:pt x="1258621" y="354330"/>
                  </a:lnTo>
                  <a:cubicBezTo>
                    <a:pt x="1258112" y="352925"/>
                    <a:pt x="1257595" y="351516"/>
                    <a:pt x="1257086" y="350111"/>
                  </a:cubicBezTo>
                  <a:cubicBezTo>
                    <a:pt x="1244287" y="314943"/>
                    <a:pt x="1228624" y="300730"/>
                    <a:pt x="1212413" y="307473"/>
                  </a:cubicBezTo>
                  <a:cubicBezTo>
                    <a:pt x="1197281" y="312140"/>
                    <a:pt x="1190776" y="320880"/>
                    <a:pt x="1190601" y="333687"/>
                  </a:cubicBezTo>
                  <a:cubicBezTo>
                    <a:pt x="1190844" y="405284"/>
                    <a:pt x="1191543" y="475917"/>
                    <a:pt x="1192698" y="545592"/>
                  </a:cubicBezTo>
                  <a:cubicBezTo>
                    <a:pt x="1192470" y="638069"/>
                    <a:pt x="1187584" y="715516"/>
                    <a:pt x="1178030" y="777936"/>
                  </a:cubicBezTo>
                  <a:cubicBezTo>
                    <a:pt x="1162131" y="876113"/>
                    <a:pt x="1136185" y="964410"/>
                    <a:pt x="1100184" y="1042826"/>
                  </a:cubicBezTo>
                  <a:cubicBezTo>
                    <a:pt x="1052319" y="1146278"/>
                    <a:pt x="994901" y="1210186"/>
                    <a:pt x="927937" y="1234559"/>
                  </a:cubicBezTo>
                  <a:cubicBezTo>
                    <a:pt x="849574" y="1263074"/>
                    <a:pt x="767790" y="1257800"/>
                    <a:pt x="682570" y="1218721"/>
                  </a:cubicBezTo>
                  <a:cubicBezTo>
                    <a:pt x="665138" y="1210733"/>
                    <a:pt x="613027" y="1173942"/>
                    <a:pt x="526229" y="1108361"/>
                  </a:cubicBezTo>
                  <a:cubicBezTo>
                    <a:pt x="487127" y="1093055"/>
                    <a:pt x="418226" y="1057669"/>
                    <a:pt x="316891" y="1005336"/>
                  </a:cubicBezTo>
                  <a:cubicBezTo>
                    <a:pt x="308521" y="995638"/>
                    <a:pt x="297191" y="982239"/>
                    <a:pt x="282899" y="965147"/>
                  </a:cubicBezTo>
                  <a:cubicBezTo>
                    <a:pt x="263820" y="948191"/>
                    <a:pt x="247882" y="922131"/>
                    <a:pt x="235082" y="886966"/>
                  </a:cubicBezTo>
                  <a:cubicBezTo>
                    <a:pt x="207947" y="812410"/>
                    <a:pt x="210056" y="733983"/>
                    <a:pt x="241417" y="651683"/>
                  </a:cubicBezTo>
                  <a:cubicBezTo>
                    <a:pt x="272777" y="569379"/>
                    <a:pt x="327902" y="494753"/>
                    <a:pt x="406798" y="427806"/>
                  </a:cubicBezTo>
                  <a:cubicBezTo>
                    <a:pt x="437810" y="402180"/>
                    <a:pt x="496773" y="373550"/>
                    <a:pt x="583683" y="341919"/>
                  </a:cubicBezTo>
                  <a:cubicBezTo>
                    <a:pt x="640674" y="321176"/>
                    <a:pt x="729390" y="300036"/>
                    <a:pt x="849824" y="279816"/>
                  </a:cubicBezTo>
                  <a:cubicBezTo>
                    <a:pt x="970262" y="256970"/>
                    <a:pt x="1056126" y="236868"/>
                    <a:pt x="1107419" y="218199"/>
                  </a:cubicBezTo>
                  <a:cubicBezTo>
                    <a:pt x="1108848" y="217681"/>
                    <a:pt x="1108536" y="214610"/>
                    <a:pt x="1107305" y="209669"/>
                  </a:cubicBezTo>
                  <a:cubicBezTo>
                    <a:pt x="1098808" y="187883"/>
                    <a:pt x="1065794" y="179190"/>
                    <a:pt x="1007448" y="182904"/>
                  </a:cubicBezTo>
                  <a:cubicBezTo>
                    <a:pt x="940036" y="188322"/>
                    <a:pt x="873194" y="197516"/>
                    <a:pt x="806922" y="210487"/>
                  </a:cubicBezTo>
                  <a:cubicBezTo>
                    <a:pt x="705826" y="229757"/>
                    <a:pt x="651463" y="239987"/>
                    <a:pt x="643826" y="241174"/>
                  </a:cubicBezTo>
                  <a:cubicBezTo>
                    <a:pt x="524505" y="259116"/>
                    <a:pt x="405591" y="253810"/>
                    <a:pt x="287092" y="225254"/>
                  </a:cubicBezTo>
                  <a:cubicBezTo>
                    <a:pt x="136292" y="187747"/>
                    <a:pt x="42714" y="119056"/>
                    <a:pt x="6364" y="19181"/>
                  </a:cubicBezTo>
                  <a:cubicBezTo>
                    <a:pt x="4031" y="12772"/>
                    <a:pt x="0" y="6379"/>
                    <a:pt x="0" y="0"/>
                  </a:cubicBezTo>
                  <a:lnTo>
                    <a:pt x="1139483" y="0"/>
                  </a:lnTo>
                  <a:cubicBezTo>
                    <a:pt x="1145936" y="9090"/>
                    <a:pt x="1152183" y="17516"/>
                    <a:pt x="1158217" y="25279"/>
                  </a:cubicBezTo>
                  <a:cubicBezTo>
                    <a:pt x="1159699" y="16707"/>
                    <a:pt x="1160778" y="8278"/>
                    <a:pt x="1161447" y="0"/>
                  </a:cubicBezTo>
                  <a:lnTo>
                    <a:pt x="1363805" y="0"/>
                  </a:lnTo>
                  <a:cubicBezTo>
                    <a:pt x="1355924" y="4246"/>
                    <a:pt x="1348012" y="8532"/>
                    <a:pt x="1340055" y="12858"/>
                  </a:cubicBezTo>
                  <a:cubicBezTo>
                    <a:pt x="1309077" y="29708"/>
                    <a:pt x="1286748" y="52570"/>
                    <a:pt x="1273053" y="81452"/>
                  </a:cubicBezTo>
                  <a:cubicBezTo>
                    <a:pt x="1300748" y="77744"/>
                    <a:pt x="1323137" y="72779"/>
                    <a:pt x="1340237" y="66555"/>
                  </a:cubicBezTo>
                  <a:cubicBezTo>
                    <a:pt x="1331695" y="69665"/>
                    <a:pt x="1371671" y="48742"/>
                    <a:pt x="1460188" y="3782"/>
                  </a:cubicBezTo>
                  <a:cubicBezTo>
                    <a:pt x="1462704" y="2526"/>
                    <a:pt x="1465227" y="1265"/>
                    <a:pt x="1467742" y="0"/>
                  </a:cubicBezTo>
                  <a:lnTo>
                    <a:pt x="2447914" y="0"/>
                  </a:lnTo>
                  <a:cubicBezTo>
                    <a:pt x="2447914" y="28255"/>
                    <a:pt x="2447914" y="60546"/>
                    <a:pt x="2445239" y="96871"/>
                  </a:cubicBezTo>
                  <a:close/>
                </a:path>
              </a:pathLst>
            </a:custGeom>
            <a:solidFill>
              <a:srgbClr val="FFFFFF">
                <a:alpha val="35000"/>
              </a:srgbClr>
            </a:solidFill>
            <a:ln w="7600" cap="flat">
              <a:solidFill>
                <a:srgbClr val="FDF3F0"/>
              </a:solidFill>
              <a:bevel/>
            </a:ln>
          </p:spPr>
        </p:sp>
        <p:sp>
          <p:nvSpPr>
            <p:cNvPr id="22" name="Freeform 21"/>
            <p:cNvSpPr/>
            <p:nvPr/>
          </p:nvSpPr>
          <p:spPr>
            <a:xfrm>
              <a:off x="6984618" y="2767788"/>
              <a:ext cx="1389364" cy="1322423"/>
            </a:xfrm>
            <a:custGeom>
              <a:avLst/>
              <a:gdLst>
                <a:gd name="connsiteX0" fmla="*/ 0 w 1389364"/>
                <a:gd name="connsiteY0" fmla="*/ 661212 h 1322423"/>
                <a:gd name="connsiteX1" fmla="*/ 694682 w 1389364"/>
                <a:gd name="connsiteY1" fmla="*/ 0 h 1322423"/>
                <a:gd name="connsiteX2" fmla="*/ 1389364 w 1389364"/>
                <a:gd name="connsiteY2" fmla="*/ 661212 h 1322423"/>
                <a:gd name="connsiteX3" fmla="*/ 694682 w 1389364"/>
                <a:gd name="connsiteY3" fmla="*/ 1322423 h 1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1389364" h="1322423">
                  <a:moveTo>
                    <a:pt x="1189605" y="1141771"/>
                  </a:moveTo>
                  <a:cubicBezTo>
                    <a:pt x="1178692" y="1160672"/>
                    <a:pt x="1160049" y="1178509"/>
                    <a:pt x="1133684" y="1195267"/>
                  </a:cubicBezTo>
                  <a:cubicBezTo>
                    <a:pt x="1097858" y="1218204"/>
                    <a:pt x="1073751" y="1235304"/>
                    <a:pt x="1061363" y="1246560"/>
                  </a:cubicBezTo>
                  <a:cubicBezTo>
                    <a:pt x="983341" y="1318798"/>
                    <a:pt x="907881" y="1333868"/>
                    <a:pt x="834982" y="1291780"/>
                  </a:cubicBezTo>
                  <a:cubicBezTo>
                    <a:pt x="743684" y="1239066"/>
                    <a:pt x="689295" y="1150480"/>
                    <a:pt x="671816" y="1026015"/>
                  </a:cubicBezTo>
                  <a:cubicBezTo>
                    <a:pt x="670542" y="1014623"/>
                    <a:pt x="669913" y="967252"/>
                    <a:pt x="669929" y="883903"/>
                  </a:cubicBezTo>
                  <a:cubicBezTo>
                    <a:pt x="670805" y="819470"/>
                    <a:pt x="663396" y="771088"/>
                    <a:pt x="647698" y="738765"/>
                  </a:cubicBezTo>
                  <a:cubicBezTo>
                    <a:pt x="647698" y="738765"/>
                    <a:pt x="647488" y="739128"/>
                    <a:pt x="647068" y="739855"/>
                  </a:cubicBezTo>
                  <a:cubicBezTo>
                    <a:pt x="647068" y="739855"/>
                    <a:pt x="648095" y="741902"/>
                    <a:pt x="646835" y="744083"/>
                  </a:cubicBezTo>
                  <a:cubicBezTo>
                    <a:pt x="647602" y="747433"/>
                    <a:pt x="647290" y="749675"/>
                    <a:pt x="646450" y="751129"/>
                  </a:cubicBezTo>
                  <a:lnTo>
                    <a:pt x="609936" y="814370"/>
                  </a:lnTo>
                  <a:cubicBezTo>
                    <a:pt x="608676" y="816552"/>
                    <a:pt x="604634" y="821005"/>
                    <a:pt x="598361" y="828043"/>
                  </a:cubicBezTo>
                  <a:cubicBezTo>
                    <a:pt x="590984" y="834450"/>
                    <a:pt x="586521" y="839625"/>
                    <a:pt x="584423" y="843258"/>
                  </a:cubicBezTo>
                  <a:cubicBezTo>
                    <a:pt x="520599" y="926600"/>
                    <a:pt x="485751" y="973355"/>
                    <a:pt x="479875" y="983531"/>
                  </a:cubicBezTo>
                  <a:cubicBezTo>
                    <a:pt x="465605" y="1008246"/>
                    <a:pt x="456979" y="1027011"/>
                    <a:pt x="453997" y="1039832"/>
                  </a:cubicBezTo>
                  <a:cubicBezTo>
                    <a:pt x="451016" y="1052646"/>
                    <a:pt x="448389" y="1079724"/>
                    <a:pt x="446121" y="1121061"/>
                  </a:cubicBezTo>
                  <a:cubicBezTo>
                    <a:pt x="449295" y="1139369"/>
                    <a:pt x="452468" y="1157685"/>
                    <a:pt x="455641" y="1175994"/>
                  </a:cubicBezTo>
                  <a:cubicBezTo>
                    <a:pt x="461672" y="1211455"/>
                    <a:pt x="463427" y="1231375"/>
                    <a:pt x="460909" y="1235737"/>
                  </a:cubicBezTo>
                  <a:cubicBezTo>
                    <a:pt x="455872" y="1244454"/>
                    <a:pt x="449304" y="1246484"/>
                    <a:pt x="441206" y="1241802"/>
                  </a:cubicBezTo>
                  <a:cubicBezTo>
                    <a:pt x="425744" y="1232880"/>
                    <a:pt x="414678" y="1206135"/>
                    <a:pt x="408007" y="1161576"/>
                  </a:cubicBezTo>
                  <a:cubicBezTo>
                    <a:pt x="403030" y="1127688"/>
                    <a:pt x="401582" y="1102137"/>
                    <a:pt x="403666" y="1084923"/>
                  </a:cubicBezTo>
                  <a:cubicBezTo>
                    <a:pt x="406790" y="1055708"/>
                    <a:pt x="412805" y="1029131"/>
                    <a:pt x="421713" y="1005199"/>
                  </a:cubicBezTo>
                  <a:cubicBezTo>
                    <a:pt x="426434" y="995326"/>
                    <a:pt x="433305" y="980879"/>
                    <a:pt x="442324" y="961856"/>
                  </a:cubicBezTo>
                  <a:lnTo>
                    <a:pt x="595392" y="778354"/>
                  </a:lnTo>
                  <a:cubicBezTo>
                    <a:pt x="595810" y="777624"/>
                    <a:pt x="596231" y="776895"/>
                    <a:pt x="596649" y="776173"/>
                  </a:cubicBezTo>
                  <a:cubicBezTo>
                    <a:pt x="607143" y="757997"/>
                    <a:pt x="607603" y="746147"/>
                    <a:pt x="598030" y="740622"/>
                  </a:cubicBezTo>
                  <a:cubicBezTo>
                    <a:pt x="591405" y="736795"/>
                    <a:pt x="585307" y="737152"/>
                    <a:pt x="579741" y="741692"/>
                  </a:cubicBezTo>
                  <a:cubicBezTo>
                    <a:pt x="549073" y="767600"/>
                    <a:pt x="518985" y="793364"/>
                    <a:pt x="489474" y="818968"/>
                  </a:cubicBezTo>
                  <a:cubicBezTo>
                    <a:pt x="449669" y="852203"/>
                    <a:pt x="414640" y="878020"/>
                    <a:pt x="384386" y="896420"/>
                  </a:cubicBezTo>
                  <a:cubicBezTo>
                    <a:pt x="336482" y="924973"/>
                    <a:pt x="289201" y="945653"/>
                    <a:pt x="242540" y="958459"/>
                  </a:cubicBezTo>
                  <a:cubicBezTo>
                    <a:pt x="180853" y="975179"/>
                    <a:pt x="132706" y="973552"/>
                    <a:pt x="98101" y="953572"/>
                  </a:cubicBezTo>
                  <a:cubicBezTo>
                    <a:pt x="57605" y="930194"/>
                    <a:pt x="30394" y="893160"/>
                    <a:pt x="16462" y="842468"/>
                  </a:cubicBezTo>
                  <a:cubicBezTo>
                    <a:pt x="13612" y="832101"/>
                    <a:pt x="10631" y="796457"/>
                    <a:pt x="7517" y="735533"/>
                  </a:cubicBezTo>
                  <a:cubicBezTo>
                    <a:pt x="0" y="713217"/>
                    <a:pt x="-9634" y="670866"/>
                    <a:pt x="-23682" y="608478"/>
                  </a:cubicBezTo>
                  <a:cubicBezTo>
                    <a:pt x="-22533" y="601387"/>
                    <a:pt x="-20862" y="591690"/>
                    <a:pt x="-18669" y="579388"/>
                  </a:cubicBezTo>
                  <a:cubicBezTo>
                    <a:pt x="-18264" y="565084"/>
                    <a:pt x="-12815" y="548844"/>
                    <a:pt x="-2321" y="530670"/>
                  </a:cubicBezTo>
                  <a:cubicBezTo>
                    <a:pt x="19922" y="492143"/>
                    <a:pt x="54372" y="464781"/>
                    <a:pt x="101028" y="448587"/>
                  </a:cubicBezTo>
                  <a:cubicBezTo>
                    <a:pt x="147683" y="432392"/>
                    <a:pt x="199609" y="429174"/>
                    <a:pt x="256804" y="438934"/>
                  </a:cubicBezTo>
                  <a:cubicBezTo>
                    <a:pt x="278988" y="443019"/>
                    <a:pt x="312538" y="458026"/>
                    <a:pt x="357452" y="483957"/>
                  </a:cubicBezTo>
                  <a:cubicBezTo>
                    <a:pt x="386903" y="500962"/>
                    <a:pt x="427960" y="531451"/>
                    <a:pt x="480619" y="575423"/>
                  </a:cubicBezTo>
                  <a:cubicBezTo>
                    <a:pt x="533278" y="619395"/>
                    <a:pt x="572861" y="649034"/>
                    <a:pt x="599368" y="664337"/>
                  </a:cubicBezTo>
                  <a:cubicBezTo>
                    <a:pt x="600104" y="664762"/>
                    <a:pt x="601311" y="663521"/>
                    <a:pt x="602990" y="661212"/>
                  </a:cubicBezTo>
                  <a:cubicBezTo>
                    <a:pt x="609286" y="649709"/>
                    <a:pt x="601121" y="632395"/>
                    <a:pt x="578495" y="608670"/>
                  </a:cubicBezTo>
                  <a:cubicBezTo>
                    <a:pt x="551870" y="581667"/>
                    <a:pt x="523829" y="556269"/>
                    <a:pt x="494369" y="532476"/>
                  </a:cubicBezTo>
                  <a:cubicBezTo>
                    <a:pt x="449655" y="495998"/>
                    <a:pt x="425667" y="476333"/>
                    <a:pt x="422404" y="473480"/>
                  </a:cubicBezTo>
                  <a:cubicBezTo>
                    <a:pt x="371689" y="428692"/>
                    <a:pt x="331108" y="375701"/>
                    <a:pt x="300663" y="314507"/>
                  </a:cubicBezTo>
                  <a:cubicBezTo>
                    <a:pt x="262420" y="236211"/>
                    <a:pt x="258198" y="171257"/>
                    <a:pt x="287997" y="119644"/>
                  </a:cubicBezTo>
                  <a:cubicBezTo>
                    <a:pt x="303105" y="93475"/>
                    <a:pt x="323163" y="74038"/>
                    <a:pt x="348299" y="61260"/>
                  </a:cubicBezTo>
                  <a:cubicBezTo>
                    <a:pt x="378216" y="46699"/>
                    <a:pt x="409689" y="37247"/>
                    <a:pt x="442588" y="32978"/>
                  </a:cubicBezTo>
                  <a:cubicBezTo>
                    <a:pt x="465501" y="30699"/>
                    <a:pt x="496082" y="23640"/>
                    <a:pt x="534333" y="11800"/>
                  </a:cubicBezTo>
                  <a:cubicBezTo>
                    <a:pt x="569536" y="0"/>
                    <a:pt x="598175" y="-6104"/>
                    <a:pt x="620249" y="-6929"/>
                  </a:cubicBezTo>
                  <a:cubicBezTo>
                    <a:pt x="654935" y="-9195"/>
                    <a:pt x="684428" y="-3314"/>
                    <a:pt x="708726" y="10714"/>
                  </a:cubicBezTo>
                  <a:cubicBezTo>
                    <a:pt x="739649" y="28569"/>
                    <a:pt x="764127" y="63541"/>
                    <a:pt x="782162" y="115628"/>
                  </a:cubicBezTo>
                  <a:cubicBezTo>
                    <a:pt x="804832" y="180087"/>
                    <a:pt x="811672" y="242195"/>
                    <a:pt x="802697" y="301952"/>
                  </a:cubicBezTo>
                  <a:cubicBezTo>
                    <a:pt x="797590" y="339711"/>
                    <a:pt x="782086" y="390369"/>
                    <a:pt x="756190" y="453926"/>
                  </a:cubicBezTo>
                  <a:cubicBezTo>
                    <a:pt x="727253" y="524452"/>
                    <a:pt x="708705" y="578684"/>
                    <a:pt x="700547" y="616621"/>
                  </a:cubicBezTo>
                  <a:cubicBezTo>
                    <a:pt x="719771" y="605427"/>
                    <a:pt x="734762" y="591789"/>
                    <a:pt x="744416" y="575070"/>
                  </a:cubicBezTo>
                  <a:lnTo>
                    <a:pt x="802332" y="474752"/>
                  </a:lnTo>
                  <a:cubicBezTo>
                    <a:pt x="841784" y="406421"/>
                    <a:pt x="901664" y="343095"/>
                    <a:pt x="983068" y="285416"/>
                  </a:cubicBezTo>
                  <a:cubicBezTo>
                    <a:pt x="1079071" y="217751"/>
                    <a:pt x="1156158" y="200710"/>
                    <a:pt x="1214328" y="234293"/>
                  </a:cubicBezTo>
                  <a:cubicBezTo>
                    <a:pt x="1232735" y="244921"/>
                    <a:pt x="1252305" y="262034"/>
                    <a:pt x="1272240" y="286097"/>
                  </a:cubicBezTo>
                  <a:cubicBezTo>
                    <a:pt x="1283458" y="296497"/>
                    <a:pt x="1290678" y="313752"/>
                    <a:pt x="1294698" y="337394"/>
                  </a:cubicBezTo>
                  <a:cubicBezTo>
                    <a:pt x="1302093" y="375590"/>
                    <a:pt x="1313911" y="416337"/>
                    <a:pt x="1330152" y="459634"/>
                  </a:cubicBezTo>
                  <a:cubicBezTo>
                    <a:pt x="1350391" y="512998"/>
                    <a:pt x="1361616" y="543712"/>
                    <a:pt x="1363835" y="551776"/>
                  </a:cubicBezTo>
                  <a:cubicBezTo>
                    <a:pt x="1366997" y="563296"/>
                    <a:pt x="1366100" y="579737"/>
                    <a:pt x="1361130" y="601099"/>
                  </a:cubicBezTo>
                  <a:cubicBezTo>
                    <a:pt x="1356159" y="622461"/>
                    <a:pt x="1349684" y="640048"/>
                    <a:pt x="1341712" y="653860"/>
                  </a:cubicBezTo>
                  <a:cubicBezTo>
                    <a:pt x="1308971" y="710561"/>
                    <a:pt x="1232956" y="742757"/>
                    <a:pt x="1113651" y="750448"/>
                  </a:cubicBezTo>
                  <a:cubicBezTo>
                    <a:pt x="1013794" y="756767"/>
                    <a:pt x="935788" y="749045"/>
                    <a:pt x="879632" y="727285"/>
                  </a:cubicBezTo>
                  <a:cubicBezTo>
                    <a:pt x="867228" y="724969"/>
                    <a:pt x="849087" y="719826"/>
                    <a:pt x="825216" y="711861"/>
                  </a:cubicBezTo>
                  <a:cubicBezTo>
                    <a:pt x="807758" y="704688"/>
                    <a:pt x="789830" y="697487"/>
                    <a:pt x="771423" y="690253"/>
                  </a:cubicBezTo>
                  <a:cubicBezTo>
                    <a:pt x="753019" y="683020"/>
                    <a:pt x="735149" y="681668"/>
                    <a:pt x="717808" y="686196"/>
                  </a:cubicBezTo>
                  <a:cubicBezTo>
                    <a:pt x="729383" y="696755"/>
                    <a:pt x="739588" y="704585"/>
                    <a:pt x="748424" y="709686"/>
                  </a:cubicBezTo>
                  <a:cubicBezTo>
                    <a:pt x="744007" y="707135"/>
                    <a:pt x="767402" y="716767"/>
                    <a:pt x="818619" y="738584"/>
                  </a:cubicBezTo>
                  <a:cubicBezTo>
                    <a:pt x="859431" y="756328"/>
                    <a:pt x="901732" y="772753"/>
                    <a:pt x="944270" y="790043"/>
                  </a:cubicBezTo>
                  <a:cubicBezTo>
                    <a:pt x="986807" y="807333"/>
                    <a:pt x="1022800" y="824486"/>
                    <a:pt x="1052258" y="841487"/>
                  </a:cubicBezTo>
                  <a:cubicBezTo>
                    <a:pt x="1111158" y="875497"/>
                    <a:pt x="1154987" y="921158"/>
                    <a:pt x="1183746" y="978470"/>
                  </a:cubicBezTo>
                  <a:cubicBezTo>
                    <a:pt x="1214928" y="1040090"/>
                    <a:pt x="1216882" y="1094522"/>
                    <a:pt x="1189605" y="1141771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  <p:sp>
          <p:nvSpPr>
            <p:cNvPr id="23" name="Freeform 22"/>
            <p:cNvSpPr/>
            <p:nvPr/>
          </p:nvSpPr>
          <p:spPr>
            <a:xfrm>
              <a:off x="793700" y="3924003"/>
              <a:ext cx="2804400" cy="2513464"/>
            </a:xfrm>
            <a:custGeom>
              <a:avLst/>
              <a:gdLst>
                <a:gd name="connsiteX0" fmla="*/ 0 w 2804400"/>
                <a:gd name="connsiteY0" fmla="*/ 1256728 h 2513464"/>
                <a:gd name="connsiteX1" fmla="*/ 1402200 w 2804400"/>
                <a:gd name="connsiteY1" fmla="*/ 0 h 2513464"/>
                <a:gd name="connsiteX2" fmla="*/ 2804400 w 2804400"/>
                <a:gd name="connsiteY2" fmla="*/ 1256728 h 2513464"/>
                <a:gd name="connsiteX3" fmla="*/ 1402200 w 2804400"/>
                <a:gd name="connsiteY3" fmla="*/ 2513464 h 251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2804400" h="2513464">
                  <a:moveTo>
                    <a:pt x="2727230" y="1098352"/>
                  </a:moveTo>
                  <a:cubicBezTo>
                    <a:pt x="2751116" y="1139734"/>
                    <a:pt x="2764523" y="1194591"/>
                    <a:pt x="2767441" y="1262930"/>
                  </a:cubicBezTo>
                  <a:cubicBezTo>
                    <a:pt x="2771712" y="1355954"/>
                    <a:pt x="2777739" y="1420379"/>
                    <a:pt x="2785529" y="1456198"/>
                  </a:cubicBezTo>
                  <a:cubicBezTo>
                    <a:pt x="2837065" y="1683202"/>
                    <a:pt x="2783044" y="1842772"/>
                    <a:pt x="2623459" y="1934914"/>
                  </a:cubicBezTo>
                  <a:cubicBezTo>
                    <a:pt x="2423572" y="2050313"/>
                    <a:pt x="2196073" y="2056461"/>
                    <a:pt x="1940964" y="1953360"/>
                  </a:cubicBezTo>
                  <a:cubicBezTo>
                    <a:pt x="1917959" y="1943297"/>
                    <a:pt x="1827458" y="1892636"/>
                    <a:pt x="1669446" y="1801367"/>
                  </a:cubicBezTo>
                  <a:cubicBezTo>
                    <a:pt x="1548242" y="1729175"/>
                    <a:pt x="1448400" y="1690263"/>
                    <a:pt x="1369930" y="1684646"/>
                  </a:cubicBezTo>
                  <a:cubicBezTo>
                    <a:pt x="1369930" y="1684646"/>
                    <a:pt x="1370394" y="1685437"/>
                    <a:pt x="1371314" y="1687033"/>
                  </a:cubicBezTo>
                  <a:cubicBezTo>
                    <a:pt x="1371314" y="1687033"/>
                    <a:pt x="1376314" y="1687322"/>
                    <a:pt x="1379073" y="1692102"/>
                  </a:cubicBezTo>
                  <a:cubicBezTo>
                    <a:pt x="1386263" y="1694314"/>
                    <a:pt x="1390169" y="1697361"/>
                    <a:pt x="1392008" y="1700546"/>
                  </a:cubicBezTo>
                  <a:lnTo>
                    <a:pt x="1471945" y="1839002"/>
                  </a:lnTo>
                  <a:cubicBezTo>
                    <a:pt x="1474704" y="1843775"/>
                    <a:pt x="1478717" y="1856315"/>
                    <a:pt x="1485200" y="1875916"/>
                  </a:cubicBezTo>
                  <a:cubicBezTo>
                    <a:pt x="1489258" y="1896914"/>
                    <a:pt x="1494190" y="1911043"/>
                    <a:pt x="1498788" y="1919000"/>
                  </a:cubicBezTo>
                  <a:cubicBezTo>
                    <a:pt x="1586933" y="2131230"/>
                    <a:pt x="1637435" y="2248490"/>
                    <a:pt x="1650302" y="2270774"/>
                  </a:cubicBezTo>
                  <a:cubicBezTo>
                    <a:pt x="1681546" y="2324878"/>
                    <a:pt x="1707682" y="2361776"/>
                    <a:pt x="1728719" y="2381460"/>
                  </a:cubicBezTo>
                  <a:cubicBezTo>
                    <a:pt x="1749756" y="2401144"/>
                    <a:pt x="1798221" y="2435762"/>
                    <a:pt x="1874114" y="2485314"/>
                  </a:cubicBezTo>
                  <a:cubicBezTo>
                    <a:pt x="1899658" y="2494700"/>
                    <a:pt x="1925202" y="2504078"/>
                    <a:pt x="1950745" y="2513464"/>
                  </a:cubicBezTo>
                  <a:lnTo>
                    <a:pt x="1742019" y="2513464"/>
                  </a:lnTo>
                  <a:cubicBezTo>
                    <a:pt x="1697468" y="2479280"/>
                    <a:pt x="1659369" y="2443043"/>
                    <a:pt x="1627722" y="2404762"/>
                  </a:cubicBezTo>
                  <a:cubicBezTo>
                    <a:pt x="1614164" y="2385002"/>
                    <a:pt x="1594290" y="2356160"/>
                    <a:pt x="1568093" y="2318236"/>
                  </a:cubicBezTo>
                  <a:lnTo>
                    <a:pt x="1387730" y="1827154"/>
                  </a:lnTo>
                  <a:cubicBezTo>
                    <a:pt x="1386810" y="1825558"/>
                    <a:pt x="1385890" y="1823970"/>
                    <a:pt x="1384971" y="1822374"/>
                  </a:cubicBezTo>
                  <a:cubicBezTo>
                    <a:pt x="1362004" y="1782588"/>
                    <a:pt x="1340040" y="1768748"/>
                    <a:pt x="1319086" y="1780847"/>
                  </a:cubicBezTo>
                  <a:cubicBezTo>
                    <a:pt x="1304578" y="1789222"/>
                    <a:pt x="1298582" y="1801170"/>
                    <a:pt x="1301097" y="1816696"/>
                  </a:cubicBezTo>
                  <a:cubicBezTo>
                    <a:pt x="1316654" y="1903200"/>
                    <a:pt x="1332554" y="1988449"/>
                    <a:pt x="1348802" y="2072436"/>
                  </a:cubicBezTo>
                  <a:cubicBezTo>
                    <a:pt x="1368243" y="2184286"/>
                    <a:pt x="1378845" y="2278959"/>
                    <a:pt x="1380601" y="2356456"/>
                  </a:cubicBezTo>
                  <a:cubicBezTo>
                    <a:pt x="1381361" y="2410728"/>
                    <a:pt x="1379309" y="2463069"/>
                    <a:pt x="1374430" y="2513464"/>
                  </a:cubicBezTo>
                  <a:lnTo>
                    <a:pt x="212756" y="2513464"/>
                  </a:lnTo>
                  <a:cubicBezTo>
                    <a:pt x="211182" y="2478208"/>
                    <a:pt x="214045" y="2441546"/>
                    <a:pt x="221345" y="2403485"/>
                  </a:cubicBezTo>
                  <a:cubicBezTo>
                    <a:pt x="241712" y="2297298"/>
                    <a:pt x="292452" y="2195321"/>
                    <a:pt x="373565" y="2097562"/>
                  </a:cubicBezTo>
                  <a:cubicBezTo>
                    <a:pt x="405595" y="2059972"/>
                    <a:pt x="470774" y="2012792"/>
                    <a:pt x="569105" y="1956027"/>
                  </a:cubicBezTo>
                  <a:cubicBezTo>
                    <a:pt x="633583" y="1918795"/>
                    <a:pt x="736331" y="1874327"/>
                    <a:pt x="877344" y="1822624"/>
                  </a:cubicBezTo>
                  <a:cubicBezTo>
                    <a:pt x="1018362" y="1770914"/>
                    <a:pt x="1117884" y="1728308"/>
                    <a:pt x="1175918" y="1694808"/>
                  </a:cubicBezTo>
                  <a:cubicBezTo>
                    <a:pt x="1177529" y="1693873"/>
                    <a:pt x="1176495" y="1690225"/>
                    <a:pt x="1172817" y="1683864"/>
                  </a:cubicBezTo>
                  <a:cubicBezTo>
                    <a:pt x="1159038" y="1659984"/>
                    <a:pt x="1117268" y="1656519"/>
                    <a:pt x="1047523" y="1673444"/>
                  </a:cubicBezTo>
                  <a:cubicBezTo>
                    <a:pt x="967176" y="1694367"/>
                    <a:pt x="888334" y="1719728"/>
                    <a:pt x="810973" y="1749543"/>
                  </a:cubicBezTo>
                  <a:cubicBezTo>
                    <a:pt x="692862" y="1794390"/>
                    <a:pt x="629319" y="1818346"/>
                    <a:pt x="620340" y="1821408"/>
                  </a:cubicBezTo>
                  <a:cubicBezTo>
                    <a:pt x="479905" y="1868536"/>
                    <a:pt x="335013" y="1887468"/>
                    <a:pt x="185663" y="1878203"/>
                  </a:cubicBezTo>
                  <a:cubicBezTo>
                    <a:pt x="115203" y="1873316"/>
                    <a:pt x="53315" y="1861590"/>
                    <a:pt x="0" y="1843023"/>
                  </a:cubicBezTo>
                  <a:lnTo>
                    <a:pt x="0" y="815062"/>
                  </a:lnTo>
                  <a:cubicBezTo>
                    <a:pt x="17381" y="798000"/>
                    <a:pt x="36168" y="783636"/>
                    <a:pt x="56362" y="771978"/>
                  </a:cubicBezTo>
                  <a:cubicBezTo>
                    <a:pt x="124064" y="732885"/>
                    <a:pt x="217164" y="724757"/>
                    <a:pt x="335661" y="747588"/>
                  </a:cubicBezTo>
                  <a:cubicBezTo>
                    <a:pt x="482690" y="775170"/>
                    <a:pt x="607941" y="830171"/>
                    <a:pt x="711415" y="912600"/>
                  </a:cubicBezTo>
                  <a:cubicBezTo>
                    <a:pt x="777412" y="963627"/>
                    <a:pt x="856490" y="1048473"/>
                    <a:pt x="948647" y="1167147"/>
                  </a:cubicBezTo>
                  <a:cubicBezTo>
                    <a:pt x="1050685" y="1299212"/>
                    <a:pt x="1133206" y="1393741"/>
                    <a:pt x="1196202" y="1450734"/>
                  </a:cubicBezTo>
                  <a:cubicBezTo>
                    <a:pt x="1196020" y="1402033"/>
                    <a:pt x="1186573" y="1358682"/>
                    <a:pt x="1165437" y="1322081"/>
                  </a:cubicBezTo>
                  <a:lnTo>
                    <a:pt x="1038639" y="1102456"/>
                  </a:lnTo>
                  <a:cubicBezTo>
                    <a:pt x="952272" y="952850"/>
                    <a:pt x="897750" y="770009"/>
                    <a:pt x="877504" y="552527"/>
                  </a:cubicBezTo>
                  <a:cubicBezTo>
                    <a:pt x="854301" y="296429"/>
                    <a:pt x="906376" y="131619"/>
                    <a:pt x="1033722" y="58096"/>
                  </a:cubicBezTo>
                  <a:cubicBezTo>
                    <a:pt x="1074017" y="34829"/>
                    <a:pt x="1127893" y="16458"/>
                    <a:pt x="1195336" y="4995"/>
                  </a:cubicBezTo>
                  <a:cubicBezTo>
                    <a:pt x="1227332" y="-4882"/>
                    <a:pt x="1267946" y="0"/>
                    <a:pt x="1317179" y="18577"/>
                  </a:cubicBezTo>
                  <a:cubicBezTo>
                    <a:pt x="1397693" y="46359"/>
                    <a:pt x="1487890" y="68557"/>
                    <a:pt x="1587746" y="85171"/>
                  </a:cubicBezTo>
                  <a:cubicBezTo>
                    <a:pt x="1711079" y="105210"/>
                    <a:pt x="1781607" y="117542"/>
                    <a:pt x="1799323" y="122168"/>
                  </a:cubicBezTo>
                  <a:cubicBezTo>
                    <a:pt x="1824631" y="128777"/>
                    <a:pt x="1854818" y="148484"/>
                    <a:pt x="1889877" y="181291"/>
                  </a:cubicBezTo>
                  <a:cubicBezTo>
                    <a:pt x="1924936" y="214098"/>
                    <a:pt x="1951194" y="245621"/>
                    <a:pt x="1968651" y="275859"/>
                  </a:cubicBezTo>
                  <a:cubicBezTo>
                    <a:pt x="2040326" y="399996"/>
                    <a:pt x="2018150" y="579371"/>
                    <a:pt x="1902143" y="813990"/>
                  </a:cubicBezTo>
                  <a:cubicBezTo>
                    <a:pt x="1804810" y="1010230"/>
                    <a:pt x="1704786" y="1149682"/>
                    <a:pt x="1602050" y="1232332"/>
                  </a:cubicBezTo>
                  <a:cubicBezTo>
                    <a:pt x="1584076" y="1253316"/>
                    <a:pt x="1554474" y="1282082"/>
                    <a:pt x="1513244" y="1318554"/>
                  </a:cubicBezTo>
                  <a:cubicBezTo>
                    <a:pt x="1480533" y="1343870"/>
                    <a:pt x="1447253" y="1369984"/>
                    <a:pt x="1413395" y="1396956"/>
                  </a:cubicBezTo>
                  <a:cubicBezTo>
                    <a:pt x="1379529" y="1423936"/>
                    <a:pt x="1357406" y="1456335"/>
                    <a:pt x="1347009" y="1494168"/>
                  </a:cubicBezTo>
                  <a:cubicBezTo>
                    <a:pt x="1379696" y="1483786"/>
                    <a:pt x="1405719" y="1473009"/>
                    <a:pt x="1425061" y="1461837"/>
                  </a:cubicBezTo>
                  <a:cubicBezTo>
                    <a:pt x="1415386" y="1467423"/>
                    <a:pt x="1459268" y="1433603"/>
                    <a:pt x="1556693" y="1360377"/>
                  </a:cubicBezTo>
                  <a:cubicBezTo>
                    <a:pt x="1635003" y="1302435"/>
                    <a:pt x="1712455" y="1240206"/>
                    <a:pt x="1791799" y="1178486"/>
                  </a:cubicBezTo>
                  <a:cubicBezTo>
                    <a:pt x="1871150" y="1116759"/>
                    <a:pt x="1943062" y="1067276"/>
                    <a:pt x="2007540" y="1030051"/>
                  </a:cubicBezTo>
                  <a:cubicBezTo>
                    <a:pt x="2136497" y="955601"/>
                    <a:pt x="2271055" y="922480"/>
                    <a:pt x="2411199" y="930688"/>
                  </a:cubicBezTo>
                  <a:cubicBezTo>
                    <a:pt x="2562158" y="939018"/>
                    <a:pt x="2667501" y="994908"/>
                    <a:pt x="2727230" y="1098352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7600" cap="flat">
              <a:solidFill>
                <a:srgbClr val="FEF9F8"/>
              </a:solidFill>
              <a:bevel/>
            </a:ln>
          </p:spPr>
        </p:sp>
      </p:grpSp>
      <p:sp>
        <p:nvSpPr>
          <p:cNvPr id="47" name="Rectangle 3"/>
          <p:cNvSpPr txBox="1">
            <a:spLocks noChangeArrowheads="1"/>
          </p:cNvSpPr>
          <p:nvPr/>
        </p:nvSpPr>
        <p:spPr bwMode="auto">
          <a:xfrm rot="5400000">
            <a:off x="6009981" y="3303949"/>
            <a:ext cx="4732590" cy="1271850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4500" b="1" kern="0" dirty="0">
                <a:ln w="0"/>
                <a:solidFill>
                  <a:srgbClr val="29BC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نظریه پردازان  مکان یابی</a:t>
            </a: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667708"/>
              </p:ext>
            </p:extLst>
          </p:nvPr>
        </p:nvGraphicFramePr>
        <p:xfrm>
          <a:off x="490163" y="1573577"/>
          <a:ext cx="7056785" cy="473259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41672640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890517297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val="188310180"/>
                    </a:ext>
                  </a:extLst>
                </a:gridCol>
              </a:tblGrid>
              <a:tr h="655169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نظریه 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سال </a:t>
                      </a:r>
                      <a:endParaRPr lang="fa-IR" sz="2000" b="1" dirty="0" smtClean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نظریه پرداز 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966053"/>
                  </a:ext>
                </a:extLst>
              </a:tr>
              <a:tr h="927286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با تاکید</a:t>
                      </a:r>
                      <a:r>
                        <a:rPr lang="fa-IR" sz="2000" b="1" baseline="0" dirty="0" smtClean="0">
                          <a:cs typeface="B Bardiya" panose="00000400000000000000" pitchFamily="2" charset="-78"/>
                        </a:rPr>
                        <a:t> بر</a:t>
                      </a:r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كشاورزي حداقل كردن فاصله از تولید تا بازار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1827 م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فن تونن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77836"/>
                  </a:ext>
                </a:extLst>
              </a:tr>
              <a:tr h="678196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در زمینه مكان يابي مكان هاي صنعتي 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1885-1882م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لانهارد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787031"/>
                  </a:ext>
                </a:extLst>
              </a:tr>
              <a:tr h="904261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مكان يابي مكان هاي صنعتي با تأكید بر نظريه حداكثر سود 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1909 م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آلفرد وبر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859861"/>
                  </a:ext>
                </a:extLst>
              </a:tr>
              <a:tr h="771787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در خصوص تجزیه و تحلیل بازار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1933 م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کریستالر و لوش</a:t>
                      </a:r>
                      <a:endParaRPr lang="en-US" sz="2000" b="1" dirty="0">
                        <a:solidFill>
                          <a:schemeClr val="tx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671675"/>
                  </a:ext>
                </a:extLst>
              </a:tr>
              <a:tr h="795891"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فرض </a:t>
                      </a:r>
                      <a:r>
                        <a:rPr lang="fa-IR" sz="2000" b="1" baseline="0" dirty="0" smtClean="0">
                          <a:cs typeface="B Bardiya" panose="00000400000000000000" pitchFamily="2" charset="-78"/>
                        </a:rPr>
                        <a:t>رقابت </a:t>
                      </a:r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کامل بین</a:t>
                      </a:r>
                      <a:r>
                        <a:rPr lang="fa-IR" sz="2000" b="1" baseline="0" dirty="0" smtClean="0">
                          <a:cs typeface="B Bardiya" panose="00000400000000000000" pitchFamily="2" charset="-78"/>
                        </a:rPr>
                        <a:t> تولیدکنندگان و فروشندگان و تحرک کامل عوامل تولید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1948 م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000" b="1" dirty="0" smtClean="0">
                          <a:cs typeface="B Bardiya" panose="00000400000000000000" pitchFamily="2" charset="-78"/>
                        </a:rPr>
                        <a:t>هوور</a:t>
                      </a:r>
                      <a:endParaRPr lang="en-US" sz="2000" b="1" dirty="0">
                        <a:solidFill>
                          <a:schemeClr val="bg1"/>
                        </a:solidFill>
                        <a:cs typeface="B Bardiya" panose="00000400000000000000" pitchFamily="2" charset="-78"/>
                      </a:endParaRPr>
                    </a:p>
                  </a:txBody>
                  <a:tcPr marL="127889" marR="127889" marT="63953" marB="63953">
                    <a:solidFill>
                      <a:srgbClr val="29BC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332734"/>
                  </a:ext>
                </a:extLst>
              </a:tr>
            </a:tbl>
          </a:graphicData>
        </a:graphic>
      </p:graphicFrame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490163" y="437849"/>
            <a:ext cx="8510837" cy="1262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مکان یابی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فعالیتی است که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قابلیت ها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توانایی های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یک منطقه را از لحاظ وجود زمین مناسب و کافی و ارتباط آن با سایر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کاربری های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شهری برای انتخاب مکانی مناسب برای کاربری خاص مورد تجزیه و تحلیل قرار میدهد. </a:t>
            </a:r>
            <a:endParaRPr lang="fa-IR" altLang="en-US" sz="1800" b="1" kern="0" dirty="0" smtClean="0"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842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5004048" cy="6065912"/>
          </a:xfrm>
          <a:prstGeom prst="rect">
            <a:avLst/>
          </a:prstGeom>
          <a:solidFill>
            <a:srgbClr val="29BCAC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188640"/>
            <a:ext cx="9143108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  <a:defRPr/>
            </a:pPr>
            <a:r>
              <a:rPr lang="fa-IR" altLang="en-US" b="1" kern="0" dirty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نظریه مکان </a:t>
            </a:r>
            <a:r>
              <a:rPr lang="fa-IR" altLang="en-US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کشاورزی یوهان </a:t>
            </a:r>
            <a:r>
              <a:rPr lang="fa-IR" altLang="en-US" b="1" kern="0" dirty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هنریك فن </a:t>
            </a:r>
            <a:r>
              <a:rPr lang="fa-IR" altLang="en-US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تونن</a:t>
            </a:r>
            <a:endParaRPr lang="fa-IR" altLang="en-US" b="1" kern="0" dirty="0">
              <a:solidFill>
                <a:srgbClr val="3E868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267744" y="1324295"/>
            <a:ext cx="5760194" cy="1184067"/>
          </a:xfrm>
          <a:prstGeom prst="rect">
            <a:avLst/>
          </a:prstGeom>
          <a:solidFill>
            <a:schemeClr val="bg1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418679" y="2997959"/>
            <a:ext cx="7545809" cy="3599393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004048" y="2996952"/>
            <a:ext cx="3960440" cy="245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نظریه تونن روشنگر موارد زیر است 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Nazanin" panose="00000400000000000000" pitchFamily="2" charset="-78"/>
              </a:rPr>
              <a:t>: </a:t>
            </a: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1. استفاده عمقی و متراکم و فشرده از زمین به مـوازات دور شـدن از مـادر شهـرها کـاهش می یابـد 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2. فاصله به عنوان یکی از عوامل تعیین کننده قیمت تولیـدات و کیفیت جـذب آنـها در بازار شهـرهاست . </a:t>
            </a:r>
            <a:endParaRPr lang="fa-IR" altLang="en-US" sz="1800" b="1" kern="0" dirty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  <a:defRPr/>
            </a:pP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483768" y="1363080"/>
            <a:ext cx="5544170" cy="118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اولین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نظريه اي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كه در مورد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كاربري اراضی ارائه گردید توسط فن تونن (</a:t>
            </a:r>
            <a:r>
              <a:rPr lang="en-US" altLang="en-US" sz="1800" b="1" kern="0" dirty="0" err="1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VonThunen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)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</a:t>
            </a:r>
            <a:r>
              <a:rPr lang="fa-IR" altLang="en-US" sz="1800" b="1" kern="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كتاب ايالت منفرد در </a:t>
            </a:r>
            <a:r>
              <a:rPr lang="fa-IR" altLang="en-US" sz="1800" b="1" kern="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سال 1826 مطرح شد.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700808"/>
            <a:ext cx="5514874" cy="41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475656" y="5373216"/>
            <a:ext cx="7416824" cy="159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تمایل تولید کننده در تولیدات کشاورزی در صورت حق انتخاب ====&gt; تولیدی با حداکثر سود در واحد هکتار و کمترین تعرفه حمل و نقل را برای رساندن تولیدات خود به بازار شهر . </a:t>
            </a:r>
          </a:p>
        </p:txBody>
      </p:sp>
    </p:spTree>
    <p:extLst>
      <p:ext uri="{BB962C8B-B14F-4D97-AF65-F5344CB8AC3E}">
        <p14:creationId xmlns:p14="http://schemas.microsoft.com/office/powerpoint/2010/main" val="25282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5004048" cy="5256584"/>
          </a:xfrm>
          <a:prstGeom prst="rect">
            <a:avLst/>
          </a:prstGeom>
          <a:solidFill>
            <a:srgbClr val="29BCAC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90976" y="157708"/>
            <a:ext cx="8891588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  <a:defRPr/>
            </a:pPr>
            <a:r>
              <a:rPr lang="fa-IR" altLang="en-US" b="1" kern="0" dirty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نظریه مکان </a:t>
            </a:r>
            <a:r>
              <a:rPr lang="fa-IR" altLang="en-US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کشاورزی</a:t>
            </a:r>
          </a:p>
          <a:p>
            <a:pPr marL="0" indent="0" algn="ctr" rtl="1">
              <a:buFont typeface="Arial" panose="020B0604020202020204" pitchFamily="34" charset="0"/>
              <a:buNone/>
              <a:defRPr/>
            </a:pPr>
            <a:r>
              <a:rPr lang="fa-IR" altLang="en-US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یوهان </a:t>
            </a:r>
            <a:r>
              <a:rPr lang="fa-IR" altLang="en-US" b="1" kern="0" dirty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هنریك فن </a:t>
            </a:r>
            <a:r>
              <a:rPr lang="fa-IR" altLang="en-US" b="1" kern="0" dirty="0" smtClean="0">
                <a:solidFill>
                  <a:srgbClr val="3E868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تونن</a:t>
            </a:r>
            <a:endParaRPr lang="fa-IR" altLang="en-US" b="1" kern="0" dirty="0">
              <a:solidFill>
                <a:srgbClr val="3E868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322336" y="1567371"/>
            <a:ext cx="3504360" cy="5040560"/>
          </a:xfrm>
          <a:prstGeom prst="rect">
            <a:avLst/>
          </a:prstGeom>
          <a:solidFill>
            <a:schemeClr val="bg1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430348" y="1844824"/>
            <a:ext cx="3288336" cy="488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1. در تقسیم بندی دایره های متحدالمرکز تونن، محصولی که از لحاظ بازدهی، بازده خالص آن در هر هکتار بیشتر باشد، نزدیک به مرکز قرار می گیرد .</a:t>
            </a:r>
          </a:p>
          <a:p>
            <a:pPr marL="0" indent="0" algn="justLow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2. نظریه فن تونن اولین نظریه بهره اقتصادی – بهره مکانی در علم جغرافیاست که با عامل "فاصله گیری از مرکز شهر" تعیین می شود. </a:t>
            </a:r>
          </a:p>
          <a:p>
            <a:pPr marL="0" indent="0" algn="justLow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3. به عبارتی فاصله اقتصادی مطرح است نه فیزیکی .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05307" y="4555"/>
            <a:ext cx="4392488" cy="6858000"/>
          </a:xfrm>
          <a:prstGeom prst="rect">
            <a:avLst/>
          </a:prstGeom>
          <a:solidFill>
            <a:srgbClr val="E6E6E6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95" y="378940"/>
            <a:ext cx="3336311" cy="276202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Rectangle 18"/>
          <p:cNvSpPr/>
          <p:nvPr/>
        </p:nvSpPr>
        <p:spPr bwMode="auto">
          <a:xfrm>
            <a:off x="817635" y="3429000"/>
            <a:ext cx="3396348" cy="3045979"/>
          </a:xfrm>
          <a:prstGeom prst="rect">
            <a:avLst/>
          </a:prstGeom>
          <a:solidFill>
            <a:schemeClr val="bg1"/>
          </a:solidFill>
          <a:ln>
            <a:solidFill>
              <a:srgbClr val="29BCAC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881370" y="3594659"/>
            <a:ext cx="3288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4. در این نظریه نوع تولیدات کشاورزی با توجه به هزینه حمل و نقل تغییر می یابد و تفاوت بین اجاره مناطق مختلف فقط با صرفه جویی در هزینه حمل و نقل می باشد . </a:t>
            </a:r>
          </a:p>
          <a:p>
            <a:pPr marL="0" indent="0" algn="just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5. به عبارتی ب</a:t>
            </a: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</a:t>
            </a: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ید هزینه های حمل ونقل را کاهش داد برای سود بیشتر .</a:t>
            </a:r>
          </a:p>
        </p:txBody>
      </p:sp>
    </p:spTree>
    <p:extLst>
      <p:ext uri="{BB962C8B-B14F-4D97-AF65-F5344CB8AC3E}">
        <p14:creationId xmlns:p14="http://schemas.microsoft.com/office/powerpoint/2010/main" val="178301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9144000" cy="3861048"/>
          </a:xfrm>
          <a:prstGeom prst="rect">
            <a:avLst/>
          </a:prstGeom>
          <a:solidFill>
            <a:srgbClr val="17432A"/>
          </a:solidFill>
          <a:ln>
            <a:solidFill>
              <a:srgbClr val="17432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3568" y="2564904"/>
            <a:ext cx="7848872" cy="3672408"/>
          </a:xfrm>
          <a:prstGeom prst="rect">
            <a:avLst/>
          </a:prstGeom>
          <a:solidFill>
            <a:schemeClr val="bg1"/>
          </a:solidFill>
          <a:ln>
            <a:solidFill>
              <a:srgbClr val="17432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07604" y="2780928"/>
            <a:ext cx="7200800" cy="295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لانهارد در سالهای 1885-1882 میلادی، تئوري مكانيابي صنايع خود را مطرح نمود؛ اما چارچوب علمي اين تئوري توسط وبر آلماني در سال 1909میلادی پايه ريزي شد. سپس لوش و كريستالر با بسط و توسعه اين تئوري، نظريه مكان مركزي را ارائه كردند و در نهايت هوور اين تئوري را به بلوغ و كمال رساند. به طور خلاصه لانهارد با در نظر گرفتن دو موقعیت جغرافیايي عرضه مواد اولیه و يك موقعیت بازار فروش، مدل ساده مثلثي را براي مكانيابي بهینه صنايع، پیشنهاد مي كند. مكان بهینه با در نظر گرفتن هزينه هاي حمل و نقل، بین رئوس مثلث و انجام محاسباتي نه چندان پیچیده حاصل می شود.  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3568" y="196843"/>
            <a:ext cx="7848872" cy="84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fa-IR" altLang="en-US" sz="5400" b="1" kern="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تئوری لانهارد</a:t>
            </a:r>
          </a:p>
        </p:txBody>
      </p:sp>
    </p:spTree>
    <p:extLst>
      <p:ext uri="{BB962C8B-B14F-4D97-AF65-F5344CB8AC3E}">
        <p14:creationId xmlns:p14="http://schemas.microsoft.com/office/powerpoint/2010/main" val="340387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979712" y="1988840"/>
            <a:ext cx="5472608" cy="2304256"/>
          </a:xfrm>
          <a:prstGeom prst="rect">
            <a:avLst/>
          </a:prstGeom>
          <a:ln>
            <a:solidFill>
              <a:srgbClr val="17432A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0" y="332657"/>
            <a:ext cx="424847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Low" rtl="1">
              <a:lnSpc>
                <a:spcPct val="150000"/>
              </a:lnSpc>
              <a:buNone/>
              <a:defRPr/>
            </a:pPr>
            <a:r>
              <a:rPr lang="fa-IR" altLang="en-US" sz="2800" b="1" kern="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تحقیقات وبر معطوف به صنایع کارخانه ای بود و جنبه قیاسی داشت.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231740" y="2227176"/>
            <a:ext cx="4968551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25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آلفرد وبر درباره مکان یابی مکان های صنعتی با تاکید بر نظریه حداکثر سود، مواردی را مطرح و در این زمینه نظریاتی را مطرح نمود.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979712" y="4365104"/>
            <a:ext cx="5472608" cy="213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25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مدل ساده وبر، سه عامل بر مکان یابی صنعتی تاثیر گذار هستند که شامل دو عامل عمومی منطقه ای یعنی هزینه های نیروی کار و حمل و نقل و نیز عامل امتیازات که تمرکز و یا عدم تمرکز می باشند .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 rot="16200000">
            <a:off x="-3270025" y="3161506"/>
            <a:ext cx="68580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4000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نظریه مکان </a:t>
            </a:r>
            <a:r>
              <a:rPr lang="fa-IR" altLang="en-US" sz="4000" b="1" kern="0" dirty="0" smtClean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یابی آلفرد وبر</a:t>
            </a:r>
          </a:p>
        </p:txBody>
      </p:sp>
    </p:spTree>
    <p:extLst>
      <p:ext uri="{BB962C8B-B14F-4D97-AF65-F5344CB8AC3E}">
        <p14:creationId xmlns:p14="http://schemas.microsoft.com/office/powerpoint/2010/main" val="211246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980728"/>
            <a:ext cx="9143108" cy="6065912"/>
          </a:xfrm>
          <a:prstGeom prst="rect">
            <a:avLst/>
          </a:prstGeom>
          <a:solidFill>
            <a:srgbClr val="A9BF9D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97174" y="-27384"/>
            <a:ext cx="6545934" cy="103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3500" b="1" kern="0" dirty="0">
                <a:solidFill>
                  <a:srgbClr val="17432A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نظریه مکان یابی آلفرد وبر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359273" y="1105606"/>
            <a:ext cx="5461199" cy="1184067"/>
          </a:xfrm>
          <a:prstGeom prst="rect">
            <a:avLst/>
          </a:prstGeom>
          <a:solidFill>
            <a:srgbClr val="294D34"/>
          </a:solidFill>
          <a:ln>
            <a:solidFill>
              <a:srgbClr val="294D34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23528" y="2483541"/>
            <a:ext cx="8496944" cy="4257827"/>
          </a:xfrm>
          <a:prstGeom prst="rect">
            <a:avLst/>
          </a:prstGeom>
          <a:solidFill>
            <a:schemeClr val="bg1"/>
          </a:solidFill>
          <a:ln>
            <a:solidFill>
              <a:srgbClr val="595E18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209393" y="2420888"/>
            <a:ext cx="3467063" cy="147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وبر حداقل رساندن هزینه های تولید را مهم ترین عامل مکان یابی صنعتی میدانست.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3358381" y="1217683"/>
            <a:ext cx="5462091" cy="118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sz="2400" b="1" kern="0" dirty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وبر پایه گذار نظریه تعادل اقتصادی فضایی بود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4" y="376685"/>
            <a:ext cx="2274590" cy="1948565"/>
          </a:xfrm>
          <a:prstGeom prst="rect">
            <a:avLst/>
          </a:prstGeom>
          <a:ln w="38100" cap="sq">
            <a:solidFill>
              <a:srgbClr val="294D3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5340"/>
            <a:ext cx="4381809" cy="3675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23528" y="5212938"/>
                <a:ext cx="3168352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d = </a:t>
                </a:r>
                <a:r>
                  <a:rPr lang="fa-IR" sz="1400" b="1" dirty="0" smtClean="0">
                    <a:cs typeface="B Nazanin" panose="00000400000000000000" pitchFamily="2" charset="-78"/>
                  </a:rPr>
                  <a:t>      فاصله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w = </a:t>
                </a:r>
                <a:r>
                  <a:rPr lang="fa-IR" sz="1400" b="1" dirty="0" smtClean="0">
                    <a:cs typeface="B Nazanin" panose="00000400000000000000" pitchFamily="2" charset="-78"/>
                  </a:rPr>
                  <a:t>وزن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M = </a:t>
                </a:r>
                <a:r>
                  <a:rPr lang="fa-IR" sz="1400" b="1" dirty="0" smtClean="0">
                    <a:cs typeface="B Nazanin" panose="00000400000000000000" pitchFamily="2" charset="-78"/>
                  </a:rPr>
                  <a:t>بازار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P = </a:t>
                </a:r>
                <a:r>
                  <a:rPr lang="fa-IR" sz="1400" b="1" dirty="0" smtClean="0">
                    <a:cs typeface="B Nazanin" panose="00000400000000000000" pitchFamily="2" charset="-78"/>
                  </a:rPr>
                  <a:t>کمترین هزینه حمل 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w(M) = </a:t>
                </a:r>
                <a:r>
                  <a:rPr lang="fa-IR" sz="1400" b="1" dirty="0" smtClean="0">
                    <a:cs typeface="B Nazanin" panose="00000400000000000000" pitchFamily="2" charset="-78"/>
                  </a:rPr>
                  <a:t>وزن محصول به پایان رسیده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r>
                  <a:rPr lang="en-US" sz="1400" b="1" dirty="0" smtClean="0">
                    <a:cs typeface="B Nazanin" panose="00000400000000000000" pitchFamily="2" charset="-78"/>
                  </a:rPr>
                  <a:t>w(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) &amp;</m:t>
                    </m:r>
                    <m:r>
                      <m:rPr>
                        <m:nor/>
                      </m:rPr>
                      <a:rPr lang="en-US" sz="1400" b="1" dirty="0" smtClean="0">
                        <a:cs typeface="B Nazanin" panose="00000400000000000000" pitchFamily="2" charset="-78"/>
                      </a:rPr>
                      <m:t>(</m:t>
                    </m:r>
                    <m:sSub>
                      <m:sSubPr>
                        <m:ctrlPr>
                          <a:rPr lang="pt-B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fa-IR" sz="1400" b="1" dirty="0" smtClean="0">
                    <a:cs typeface="B Nazanin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fa-IR" sz="1400" b="1" dirty="0" smtClean="0">
                    <a:cs typeface="B Nazanin" panose="00000400000000000000" pitchFamily="2" charset="-78"/>
                  </a:rPr>
                  <a:t>   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a-IR" sz="1400" b="1" dirty="0" smtClean="0">
                    <a:cs typeface="B Nazanin" panose="00000400000000000000" pitchFamily="2" charset="-78"/>
                  </a:rPr>
                  <a:t> تن مواد رسیده از </a:t>
                </a:r>
                <a:endParaRPr lang="en-US" sz="1400" b="1" dirty="0" smtClean="0">
                  <a:cs typeface="B Nazanin" panose="00000400000000000000" pitchFamily="2" charset="-78"/>
                </a:endParaRPr>
              </a:p>
              <a:p>
                <a:pPr algn="justLow"/>
                <a:endParaRPr lang="en-US" sz="1400" b="1" dirty="0" smtClean="0">
                  <a:cs typeface="B Nazanin" panose="00000400000000000000" pitchFamily="2" charset="-78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12938"/>
                <a:ext cx="3168352" cy="1600438"/>
              </a:xfrm>
              <a:prstGeom prst="rect">
                <a:avLst/>
              </a:prstGeom>
              <a:blipFill>
                <a:blip r:embed="rId5"/>
                <a:stretch>
                  <a:fillRect l="-577" t="-1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210286" y="3736170"/>
            <a:ext cx="3466170" cy="300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alt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هزینه های تولید را شامل تجع گرایی صنعتی + هزینه نیروی کار و حمل و نقل بیان کرد .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altLang="en-US" sz="18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در یک وزن محصول نهایی کمتر از وزن مواد خام است که به تولید محصول می انجامد. این از دست دادن وزن یا کاهش وزن،ارزش صنعت است.</a:t>
            </a:r>
          </a:p>
          <a:p>
            <a:pPr marL="0" indent="0" algn="justLow" rtl="1">
              <a:lnSpc>
                <a:spcPct val="150000"/>
              </a:lnSpc>
              <a:buNone/>
              <a:defRPr/>
            </a:pPr>
            <a:endParaRPr lang="fa-IR" altLang="en-US" sz="18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98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135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r" rtl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fa-IR" altLang="en-US" sz="2000" b="1" kern="0" dirty="0">
              <a:solidFill>
                <a:srgbClr val="3E868E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3923928" cy="6858000"/>
          </a:xfrm>
          <a:prstGeom prst="rect">
            <a:avLst/>
          </a:prstGeom>
          <a:solidFill>
            <a:srgbClr val="54B8B8"/>
          </a:solidFill>
          <a:ln w="9525" cap="flat" cmpd="sng" algn="ctr">
            <a:solidFill>
              <a:srgbClr val="54B8B8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135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Bardiya" panose="00000400000000000000" pitchFamily="2" charset="-7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067944" y="1484784"/>
            <a:ext cx="489654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  <a:defRPr/>
            </a:pP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هوور نویسنده کتاب (</a:t>
            </a:r>
            <a:r>
              <a:rPr lang="en-US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the location of economic </a:t>
            </a:r>
            <a:r>
              <a:rPr lang="en-US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activity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) در سال 1948 میلادی تئوری های خود را به مکان یابی های صنعتی با فرض رقابت کامل بین تولیدكنندگان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فروشندگان و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تحرک كامل عوامل تولید معطوف كرد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تئوري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هوور در مقايسه با تئوري وبر،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ها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را با روش واقع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گرايانه تري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هاي حمل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نقل و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هاي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تولید (كه هر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كدام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به اندازه كافي به زير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ها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شكسته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شده اند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) تقسیم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مي كند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. براي مثال،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هزينه هاي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حمل و نقل تنها متأثر از وزن و فاصله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نبوده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و </a:t>
            </a:r>
            <a:r>
              <a:rPr lang="fa-IR" altLang="en-US" sz="20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بر </a:t>
            </a:r>
            <a:r>
              <a:rPr lang="fa-IR" altLang="en-US" sz="20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اساس طول و جهت حمل و نقل نیز متغیر خواهند بود. .</a:t>
            </a:r>
            <a:endParaRPr lang="fa-IR" altLang="en-US" sz="2000" b="1" kern="0" dirty="0" smtClean="0">
              <a:solidFill>
                <a:schemeClr val="tx1">
                  <a:lumMod val="95000"/>
                  <a:lumOff val="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B Bardiya" panose="00000400000000000000" pitchFamily="2" charset="-7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923928" y="404664"/>
            <a:ext cx="522007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  <a:defRPr/>
            </a:pPr>
            <a:r>
              <a:rPr lang="fa-IR" altLang="en-US" b="1" kern="0" dirty="0" smtClean="0">
                <a:solidFill>
                  <a:srgbClr val="54B8B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B Bardiya" panose="00000400000000000000" pitchFamily="2" charset="-78"/>
              </a:rPr>
              <a:t> نظریه مکان یابی ادگار مالون هوور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51" y="939652"/>
            <a:ext cx="3171825" cy="4752975"/>
          </a:xfrm>
          <a:prstGeom prst="rect">
            <a:avLst/>
          </a:prstGeom>
          <a:ln w="38100" cap="sq">
            <a:solidFill>
              <a:srgbClr val="3E868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88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c8235b4c73c259f2358959066ef282a17e6e"/>
</p:tagLst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SimHei"/>
        <a:cs typeface=""/>
      </a:majorFont>
      <a:minorFont>
        <a:latin typeface="Calibri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SimSun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2276</TotalTime>
  <Pages>0</Pages>
  <Words>2838</Words>
  <Characters>0</Characters>
  <Application>Microsoft Office PowerPoint</Application>
  <DocSecurity>0</DocSecurity>
  <PresentationFormat>On-screen Show (4:3)</PresentationFormat>
  <Lines>0</Lines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Adobe Fangsong Std R</vt:lpstr>
      <vt:lpstr>Adobe Gothic Std B</vt:lpstr>
      <vt:lpstr>SimSun</vt:lpstr>
      <vt:lpstr>Arial</vt:lpstr>
      <vt:lpstr>Arial Narrow</vt:lpstr>
      <vt:lpstr>B Bardiya</vt:lpstr>
      <vt:lpstr>B Farnaz</vt:lpstr>
      <vt:lpstr>B Nazanin</vt:lpstr>
      <vt:lpstr>Calibri</vt:lpstr>
      <vt:lpstr>Cambria Math</vt:lpstr>
      <vt:lpstr>IranNastaliq</vt:lpstr>
      <vt:lpstr>SimHei</vt:lpstr>
      <vt:lpstr>Wingdings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citynet</dc:creator>
  <cp:keywords/>
  <dc:description/>
  <cp:lastModifiedBy>citynet</cp:lastModifiedBy>
  <cp:revision>155</cp:revision>
  <cp:lastPrinted>1899-12-30T00:00:00Z</cp:lastPrinted>
  <dcterms:created xsi:type="dcterms:W3CDTF">2009-12-22T06:03:00Z</dcterms:created>
  <dcterms:modified xsi:type="dcterms:W3CDTF">2019-01-08T19:29:50Z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